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526" r:id="rId3"/>
    <p:sldId id="527" r:id="rId4"/>
    <p:sldId id="535" r:id="rId5"/>
    <p:sldId id="528" r:id="rId6"/>
    <p:sldId id="530" r:id="rId7"/>
    <p:sldId id="531" r:id="rId8"/>
    <p:sldId id="533" r:id="rId9"/>
    <p:sldId id="534" r:id="rId10"/>
    <p:sldId id="536" r:id="rId11"/>
    <p:sldId id="537" r:id="rId12"/>
    <p:sldId id="538" r:id="rId13"/>
    <p:sldId id="539" r:id="rId14"/>
    <p:sldId id="540" r:id="rId15"/>
    <p:sldId id="541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550" r:id="rId25"/>
    <p:sldId id="551" r:id="rId26"/>
    <p:sldId id="552" r:id="rId27"/>
    <p:sldId id="43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72" autoAdjust="0"/>
    <p:restoredTop sz="97545" autoAdjust="0"/>
  </p:normalViewPr>
  <p:slideViewPr>
    <p:cSldViewPr snapToGrid="0" snapToObjects="1">
      <p:cViewPr varScale="1">
        <p:scale>
          <a:sx n="159" d="100"/>
          <a:sy n="159" d="100"/>
        </p:scale>
        <p:origin x="-112" y="-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.xml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4.xml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Relationship Id="rId29" Type="http://schemas.openxmlformats.org/officeDocument/2006/relationships/image" Target="../media/image40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30" Type="http://schemas.openxmlformats.org/officeDocument/2006/relationships/image" Target="../media/image41.png"/><Relationship Id="rId31" Type="http://schemas.openxmlformats.org/officeDocument/2006/relationships/image" Target="../media/image42.png"/><Relationship Id="rId32" Type="http://schemas.openxmlformats.org/officeDocument/2006/relationships/image" Target="../media/image43.png"/><Relationship Id="rId9" Type="http://schemas.openxmlformats.org/officeDocument/2006/relationships/tags" Target="../tags/tag19.xml"/><Relationship Id="rId6" Type="http://schemas.openxmlformats.org/officeDocument/2006/relationships/tags" Target="../tags/tag16.xml"/><Relationship Id="rId7" Type="http://schemas.openxmlformats.org/officeDocument/2006/relationships/tags" Target="../tags/tag17.xml"/><Relationship Id="rId8" Type="http://schemas.openxmlformats.org/officeDocument/2006/relationships/tags" Target="../tags/tag18.xml"/><Relationship Id="rId33" Type="http://schemas.openxmlformats.org/officeDocument/2006/relationships/image" Target="../media/image44.png"/><Relationship Id="rId34" Type="http://schemas.openxmlformats.org/officeDocument/2006/relationships/image" Target="../media/image45.png"/><Relationship Id="rId35" Type="http://schemas.openxmlformats.org/officeDocument/2006/relationships/image" Target="../media/image46.png"/><Relationship Id="rId36" Type="http://schemas.openxmlformats.org/officeDocument/2006/relationships/image" Target="../media/image47.png"/><Relationship Id="rId10" Type="http://schemas.openxmlformats.org/officeDocument/2006/relationships/tags" Target="../tags/tag20.xml"/><Relationship Id="rId11" Type="http://schemas.openxmlformats.org/officeDocument/2006/relationships/tags" Target="../tags/tag21.xml"/><Relationship Id="rId12" Type="http://schemas.openxmlformats.org/officeDocument/2006/relationships/tags" Target="../tags/tag22.xml"/><Relationship Id="rId13" Type="http://schemas.openxmlformats.org/officeDocument/2006/relationships/tags" Target="../tags/tag23.xml"/><Relationship Id="rId14" Type="http://schemas.openxmlformats.org/officeDocument/2006/relationships/tags" Target="../tags/tag24.xml"/><Relationship Id="rId15" Type="http://schemas.openxmlformats.org/officeDocument/2006/relationships/tags" Target="../tags/tag25.xml"/><Relationship Id="rId16" Type="http://schemas.openxmlformats.org/officeDocument/2006/relationships/tags" Target="../tags/tag26.xml"/><Relationship Id="rId17" Type="http://schemas.openxmlformats.org/officeDocument/2006/relationships/tags" Target="../tags/tag27.xml"/><Relationship Id="rId18" Type="http://schemas.openxmlformats.org/officeDocument/2006/relationships/tags" Target="../tags/tag28.xml"/><Relationship Id="rId19" Type="http://schemas.openxmlformats.org/officeDocument/2006/relationships/tags" Target="../tags/tag29.xml"/><Relationship Id="rId37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10" Type="http://schemas.openxmlformats.org/officeDocument/2006/relationships/tags" Target="../tags/tag39.xml"/><Relationship Id="rId11" Type="http://schemas.openxmlformats.org/officeDocument/2006/relationships/tags" Target="../tags/tag40.xml"/><Relationship Id="rId12" Type="http://schemas.openxmlformats.org/officeDocument/2006/relationships/slideLayout" Target="../slideLayouts/slideLayout4.xml"/><Relationship Id="rId13" Type="http://schemas.openxmlformats.org/officeDocument/2006/relationships/image" Target="../media/image48.png"/><Relationship Id="rId14" Type="http://schemas.openxmlformats.org/officeDocument/2006/relationships/image" Target="../media/image27.png"/><Relationship Id="rId15" Type="http://schemas.openxmlformats.org/officeDocument/2006/relationships/image" Target="../media/image35.png"/><Relationship Id="rId16" Type="http://schemas.openxmlformats.org/officeDocument/2006/relationships/image" Target="../media/image34.png"/><Relationship Id="rId17" Type="http://schemas.openxmlformats.org/officeDocument/2006/relationships/image" Target="../media/image33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tags" Target="../tags/tag34.xml"/><Relationship Id="rId6" Type="http://schemas.openxmlformats.org/officeDocument/2006/relationships/tags" Target="../tags/tag35.xml"/><Relationship Id="rId7" Type="http://schemas.openxmlformats.org/officeDocument/2006/relationships/tags" Target="../tags/tag36.xml"/><Relationship Id="rId8" Type="http://schemas.openxmlformats.org/officeDocument/2006/relationships/tags" Target="../tags/tag37.xml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tags" Target="../tags/tag60.xml"/><Relationship Id="rId21" Type="http://schemas.openxmlformats.org/officeDocument/2006/relationships/tags" Target="../tags/tag61.xml"/><Relationship Id="rId22" Type="http://schemas.openxmlformats.org/officeDocument/2006/relationships/tags" Target="../tags/tag62.xml"/><Relationship Id="rId23" Type="http://schemas.openxmlformats.org/officeDocument/2006/relationships/slideLayout" Target="../slideLayouts/slideLayout4.xml"/><Relationship Id="rId24" Type="http://schemas.openxmlformats.org/officeDocument/2006/relationships/image" Target="../media/image27.png"/><Relationship Id="rId25" Type="http://schemas.openxmlformats.org/officeDocument/2006/relationships/image" Target="../media/image35.png"/><Relationship Id="rId26" Type="http://schemas.openxmlformats.org/officeDocument/2006/relationships/image" Target="../media/image34.png"/><Relationship Id="rId27" Type="http://schemas.openxmlformats.org/officeDocument/2006/relationships/image" Target="../media/image33.png"/><Relationship Id="rId28" Type="http://schemas.openxmlformats.org/officeDocument/2006/relationships/image" Target="../media/image49.png"/><Relationship Id="rId29" Type="http://schemas.openxmlformats.org/officeDocument/2006/relationships/image" Target="../media/image55.png"/><Relationship Id="rId1" Type="http://schemas.openxmlformats.org/officeDocument/2006/relationships/tags" Target="../tags/tag41.xml"/><Relationship Id="rId2" Type="http://schemas.openxmlformats.org/officeDocument/2006/relationships/tags" Target="../tags/tag42.xml"/><Relationship Id="rId3" Type="http://schemas.openxmlformats.org/officeDocument/2006/relationships/tags" Target="../tags/tag43.xml"/><Relationship Id="rId4" Type="http://schemas.openxmlformats.org/officeDocument/2006/relationships/tags" Target="../tags/tag44.xml"/><Relationship Id="rId5" Type="http://schemas.openxmlformats.org/officeDocument/2006/relationships/tags" Target="../tags/tag45.xml"/><Relationship Id="rId30" Type="http://schemas.openxmlformats.org/officeDocument/2006/relationships/image" Target="../media/image56.png"/><Relationship Id="rId31" Type="http://schemas.openxmlformats.org/officeDocument/2006/relationships/image" Target="../media/image57.png"/><Relationship Id="rId32" Type="http://schemas.openxmlformats.org/officeDocument/2006/relationships/image" Target="../media/image58.png"/><Relationship Id="rId9" Type="http://schemas.openxmlformats.org/officeDocument/2006/relationships/tags" Target="../tags/tag49.xml"/><Relationship Id="rId6" Type="http://schemas.openxmlformats.org/officeDocument/2006/relationships/tags" Target="../tags/tag46.xml"/><Relationship Id="rId7" Type="http://schemas.openxmlformats.org/officeDocument/2006/relationships/tags" Target="../tags/tag47.xml"/><Relationship Id="rId8" Type="http://schemas.openxmlformats.org/officeDocument/2006/relationships/tags" Target="../tags/tag48.xml"/><Relationship Id="rId33" Type="http://schemas.openxmlformats.org/officeDocument/2006/relationships/image" Target="../media/image59.png"/><Relationship Id="rId34" Type="http://schemas.openxmlformats.org/officeDocument/2006/relationships/image" Target="../media/image60.png"/><Relationship Id="rId35" Type="http://schemas.openxmlformats.org/officeDocument/2006/relationships/image" Target="../media/image61.png"/><Relationship Id="rId36" Type="http://schemas.openxmlformats.org/officeDocument/2006/relationships/image" Target="../media/image26.png"/><Relationship Id="rId10" Type="http://schemas.openxmlformats.org/officeDocument/2006/relationships/tags" Target="../tags/tag50.xml"/><Relationship Id="rId11" Type="http://schemas.openxmlformats.org/officeDocument/2006/relationships/tags" Target="../tags/tag51.xml"/><Relationship Id="rId12" Type="http://schemas.openxmlformats.org/officeDocument/2006/relationships/tags" Target="../tags/tag52.xml"/><Relationship Id="rId13" Type="http://schemas.openxmlformats.org/officeDocument/2006/relationships/tags" Target="../tags/tag53.xml"/><Relationship Id="rId14" Type="http://schemas.openxmlformats.org/officeDocument/2006/relationships/tags" Target="../tags/tag54.xml"/><Relationship Id="rId15" Type="http://schemas.openxmlformats.org/officeDocument/2006/relationships/tags" Target="../tags/tag55.xml"/><Relationship Id="rId16" Type="http://schemas.openxmlformats.org/officeDocument/2006/relationships/tags" Target="../tags/tag56.xml"/><Relationship Id="rId17" Type="http://schemas.openxmlformats.org/officeDocument/2006/relationships/tags" Target="../tags/tag57.xml"/><Relationship Id="rId18" Type="http://schemas.openxmlformats.org/officeDocument/2006/relationships/tags" Target="../tags/tag58.xml"/><Relationship Id="rId19" Type="http://schemas.openxmlformats.org/officeDocument/2006/relationships/tags" Target="../tags/tag59.xml"/><Relationship Id="rId37" Type="http://schemas.openxmlformats.org/officeDocument/2006/relationships/image" Target="../media/image28.png"/><Relationship Id="rId38" Type="http://schemas.openxmlformats.org/officeDocument/2006/relationships/image" Target="../media/image29.png"/><Relationship Id="rId3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20" Type="http://schemas.openxmlformats.org/officeDocument/2006/relationships/image" Target="../media/image69.png"/><Relationship Id="rId21" Type="http://schemas.openxmlformats.org/officeDocument/2006/relationships/image" Target="../media/image70.png"/><Relationship Id="rId22" Type="http://schemas.openxmlformats.org/officeDocument/2006/relationships/image" Target="../media/image71.png"/><Relationship Id="rId23" Type="http://schemas.openxmlformats.org/officeDocument/2006/relationships/image" Target="../media/image72.png"/><Relationship Id="rId10" Type="http://schemas.openxmlformats.org/officeDocument/2006/relationships/tags" Target="../tags/tag72.xml"/><Relationship Id="rId11" Type="http://schemas.openxmlformats.org/officeDocument/2006/relationships/tags" Target="../tags/tag73.xml"/><Relationship Id="rId12" Type="http://schemas.openxmlformats.org/officeDocument/2006/relationships/slideLayout" Target="../slideLayouts/slideLayout4.xml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65.png"/><Relationship Id="rId17" Type="http://schemas.openxmlformats.org/officeDocument/2006/relationships/image" Target="../media/image66.png"/><Relationship Id="rId18" Type="http://schemas.openxmlformats.org/officeDocument/2006/relationships/image" Target="../media/image67.png"/><Relationship Id="rId19" Type="http://schemas.openxmlformats.org/officeDocument/2006/relationships/image" Target="../media/image68.png"/><Relationship Id="rId1" Type="http://schemas.openxmlformats.org/officeDocument/2006/relationships/tags" Target="../tags/tag63.xml"/><Relationship Id="rId2" Type="http://schemas.openxmlformats.org/officeDocument/2006/relationships/tags" Target="../tags/tag64.xml"/><Relationship Id="rId3" Type="http://schemas.openxmlformats.org/officeDocument/2006/relationships/tags" Target="../tags/tag65.xml"/><Relationship Id="rId4" Type="http://schemas.openxmlformats.org/officeDocument/2006/relationships/tags" Target="../tags/tag66.xml"/><Relationship Id="rId5" Type="http://schemas.openxmlformats.org/officeDocument/2006/relationships/tags" Target="../tags/tag67.xml"/><Relationship Id="rId6" Type="http://schemas.openxmlformats.org/officeDocument/2006/relationships/tags" Target="../tags/tag68.xml"/><Relationship Id="rId7" Type="http://schemas.openxmlformats.org/officeDocument/2006/relationships/tags" Target="../tags/tag69.xml"/><Relationship Id="rId8" Type="http://schemas.openxmlformats.org/officeDocument/2006/relationships/tags" Target="../tags/tag7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20" Type="http://schemas.openxmlformats.org/officeDocument/2006/relationships/tags" Target="../tags/tag93.xml"/><Relationship Id="rId21" Type="http://schemas.openxmlformats.org/officeDocument/2006/relationships/slideLayout" Target="../slideLayouts/slideLayout4.xml"/><Relationship Id="rId22" Type="http://schemas.openxmlformats.org/officeDocument/2006/relationships/image" Target="../media/image27.png"/><Relationship Id="rId23" Type="http://schemas.openxmlformats.org/officeDocument/2006/relationships/image" Target="../media/image35.png"/><Relationship Id="rId24" Type="http://schemas.openxmlformats.org/officeDocument/2006/relationships/image" Target="../media/image34.png"/><Relationship Id="rId25" Type="http://schemas.openxmlformats.org/officeDocument/2006/relationships/image" Target="../media/image33.png"/><Relationship Id="rId26" Type="http://schemas.openxmlformats.org/officeDocument/2006/relationships/image" Target="../media/image49.png"/><Relationship Id="rId27" Type="http://schemas.openxmlformats.org/officeDocument/2006/relationships/image" Target="../media/image73.png"/><Relationship Id="rId28" Type="http://schemas.openxmlformats.org/officeDocument/2006/relationships/image" Target="../media/image74.png"/><Relationship Id="rId29" Type="http://schemas.openxmlformats.org/officeDocument/2006/relationships/image" Target="../media/image75.png"/><Relationship Id="rId30" Type="http://schemas.openxmlformats.org/officeDocument/2006/relationships/image" Target="../media/image76.png"/><Relationship Id="rId31" Type="http://schemas.openxmlformats.org/officeDocument/2006/relationships/image" Target="../media/image77.png"/><Relationship Id="rId10" Type="http://schemas.openxmlformats.org/officeDocument/2006/relationships/tags" Target="../tags/tag83.xml"/><Relationship Id="rId11" Type="http://schemas.openxmlformats.org/officeDocument/2006/relationships/tags" Target="../tags/tag84.xml"/><Relationship Id="rId12" Type="http://schemas.openxmlformats.org/officeDocument/2006/relationships/tags" Target="../tags/tag85.xml"/><Relationship Id="rId13" Type="http://schemas.openxmlformats.org/officeDocument/2006/relationships/tags" Target="../tags/tag86.xml"/><Relationship Id="rId14" Type="http://schemas.openxmlformats.org/officeDocument/2006/relationships/tags" Target="../tags/tag87.xml"/><Relationship Id="rId15" Type="http://schemas.openxmlformats.org/officeDocument/2006/relationships/tags" Target="../tags/tag88.xml"/><Relationship Id="rId16" Type="http://schemas.openxmlformats.org/officeDocument/2006/relationships/tags" Target="../tags/tag89.xml"/><Relationship Id="rId17" Type="http://schemas.openxmlformats.org/officeDocument/2006/relationships/tags" Target="../tags/tag90.xml"/><Relationship Id="rId18" Type="http://schemas.openxmlformats.org/officeDocument/2006/relationships/tags" Target="../tags/tag91.xml"/><Relationship Id="rId19" Type="http://schemas.openxmlformats.org/officeDocument/2006/relationships/tags" Target="../tags/tag92.xml"/><Relationship Id="rId1" Type="http://schemas.openxmlformats.org/officeDocument/2006/relationships/tags" Target="../tags/tag74.xml"/><Relationship Id="rId2" Type="http://schemas.openxmlformats.org/officeDocument/2006/relationships/tags" Target="../tags/tag75.xml"/><Relationship Id="rId3" Type="http://schemas.openxmlformats.org/officeDocument/2006/relationships/tags" Target="../tags/tag76.xml"/><Relationship Id="rId4" Type="http://schemas.openxmlformats.org/officeDocument/2006/relationships/tags" Target="../tags/tag77.xml"/><Relationship Id="rId5" Type="http://schemas.openxmlformats.org/officeDocument/2006/relationships/tags" Target="../tags/tag78.xml"/><Relationship Id="rId6" Type="http://schemas.openxmlformats.org/officeDocument/2006/relationships/tags" Target="../tags/tag79.xml"/><Relationship Id="rId7" Type="http://schemas.openxmlformats.org/officeDocument/2006/relationships/tags" Target="../tags/tag80.xml"/><Relationship Id="rId8" Type="http://schemas.openxmlformats.org/officeDocument/2006/relationships/tags" Target="../tags/tag81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" Type="http://schemas.openxmlformats.org/officeDocument/2006/relationships/tags" Target="../tags/tag94.xml"/><Relationship Id="rId2" Type="http://schemas.openxmlformats.org/officeDocument/2006/relationships/tags" Target="../tags/tag95.xml"/><Relationship Id="rId3" Type="http://schemas.openxmlformats.org/officeDocument/2006/relationships/tags" Target="../tags/tag96.xml"/><Relationship Id="rId4" Type="http://schemas.openxmlformats.org/officeDocument/2006/relationships/tags" Target="../tags/tag97.xml"/><Relationship Id="rId5" Type="http://schemas.openxmlformats.org/officeDocument/2006/relationships/tags" Target="../tags/tag98.xml"/><Relationship Id="rId6" Type="http://schemas.openxmlformats.org/officeDocument/2006/relationships/tags" Target="../tags/tag99.xml"/><Relationship Id="rId7" Type="http://schemas.openxmlformats.org/officeDocument/2006/relationships/slideLayout" Target="../slideLayouts/slideLayout4.xml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20" Type="http://schemas.openxmlformats.org/officeDocument/2006/relationships/tags" Target="../tags/tag119.xml"/><Relationship Id="rId21" Type="http://schemas.openxmlformats.org/officeDocument/2006/relationships/tags" Target="../tags/tag120.xml"/><Relationship Id="rId22" Type="http://schemas.openxmlformats.org/officeDocument/2006/relationships/slideLayout" Target="../slideLayouts/slideLayout8.xml"/><Relationship Id="rId23" Type="http://schemas.openxmlformats.org/officeDocument/2006/relationships/image" Target="../media/image84.png"/><Relationship Id="rId24" Type="http://schemas.openxmlformats.org/officeDocument/2006/relationships/image" Target="../media/image85.png"/><Relationship Id="rId25" Type="http://schemas.openxmlformats.org/officeDocument/2006/relationships/image" Target="../media/image86.png"/><Relationship Id="rId26" Type="http://schemas.openxmlformats.org/officeDocument/2006/relationships/image" Target="../media/image32.png"/><Relationship Id="rId27" Type="http://schemas.openxmlformats.org/officeDocument/2006/relationships/image" Target="../media/image87.png"/><Relationship Id="rId28" Type="http://schemas.openxmlformats.org/officeDocument/2006/relationships/image" Target="../media/image88.png"/><Relationship Id="rId29" Type="http://schemas.openxmlformats.org/officeDocument/2006/relationships/image" Target="../media/image89.png"/><Relationship Id="rId1" Type="http://schemas.openxmlformats.org/officeDocument/2006/relationships/tags" Target="../tags/tag100.xml"/><Relationship Id="rId2" Type="http://schemas.openxmlformats.org/officeDocument/2006/relationships/tags" Target="../tags/tag101.xml"/><Relationship Id="rId3" Type="http://schemas.openxmlformats.org/officeDocument/2006/relationships/tags" Target="../tags/tag102.xml"/><Relationship Id="rId4" Type="http://schemas.openxmlformats.org/officeDocument/2006/relationships/tags" Target="../tags/tag103.xml"/><Relationship Id="rId5" Type="http://schemas.openxmlformats.org/officeDocument/2006/relationships/tags" Target="../tags/tag104.xml"/><Relationship Id="rId30" Type="http://schemas.openxmlformats.org/officeDocument/2006/relationships/image" Target="../media/image90.png"/><Relationship Id="rId31" Type="http://schemas.openxmlformats.org/officeDocument/2006/relationships/image" Target="../media/image91.png"/><Relationship Id="rId32" Type="http://schemas.openxmlformats.org/officeDocument/2006/relationships/image" Target="../media/image92.png"/><Relationship Id="rId9" Type="http://schemas.openxmlformats.org/officeDocument/2006/relationships/tags" Target="../tags/tag108.xml"/><Relationship Id="rId6" Type="http://schemas.openxmlformats.org/officeDocument/2006/relationships/tags" Target="../tags/tag105.xml"/><Relationship Id="rId7" Type="http://schemas.openxmlformats.org/officeDocument/2006/relationships/tags" Target="../tags/tag106.xml"/><Relationship Id="rId8" Type="http://schemas.openxmlformats.org/officeDocument/2006/relationships/tags" Target="../tags/tag107.xml"/><Relationship Id="rId33" Type="http://schemas.openxmlformats.org/officeDocument/2006/relationships/image" Target="../media/image93.png"/><Relationship Id="rId34" Type="http://schemas.openxmlformats.org/officeDocument/2006/relationships/image" Target="../media/image94.png"/><Relationship Id="rId35" Type="http://schemas.openxmlformats.org/officeDocument/2006/relationships/image" Target="../media/image95.png"/><Relationship Id="rId36" Type="http://schemas.openxmlformats.org/officeDocument/2006/relationships/image" Target="../media/image96.png"/><Relationship Id="rId10" Type="http://schemas.openxmlformats.org/officeDocument/2006/relationships/tags" Target="../tags/tag109.xml"/><Relationship Id="rId11" Type="http://schemas.openxmlformats.org/officeDocument/2006/relationships/tags" Target="../tags/tag110.xml"/><Relationship Id="rId12" Type="http://schemas.openxmlformats.org/officeDocument/2006/relationships/tags" Target="../tags/tag111.xml"/><Relationship Id="rId13" Type="http://schemas.openxmlformats.org/officeDocument/2006/relationships/tags" Target="../tags/tag112.xml"/><Relationship Id="rId14" Type="http://schemas.openxmlformats.org/officeDocument/2006/relationships/tags" Target="../tags/tag113.xml"/><Relationship Id="rId15" Type="http://schemas.openxmlformats.org/officeDocument/2006/relationships/tags" Target="../tags/tag114.xml"/><Relationship Id="rId16" Type="http://schemas.openxmlformats.org/officeDocument/2006/relationships/tags" Target="../tags/tag115.xml"/><Relationship Id="rId17" Type="http://schemas.openxmlformats.org/officeDocument/2006/relationships/tags" Target="../tags/tag116.xml"/><Relationship Id="rId18" Type="http://schemas.openxmlformats.org/officeDocument/2006/relationships/tags" Target="../tags/tag117.xml"/><Relationship Id="rId19" Type="http://schemas.openxmlformats.org/officeDocument/2006/relationships/tags" Target="../tags/tag118.xml"/><Relationship Id="rId37" Type="http://schemas.openxmlformats.org/officeDocument/2006/relationships/image" Target="../media/image97.png"/><Relationship Id="rId38" Type="http://schemas.openxmlformats.org/officeDocument/2006/relationships/image" Target="../media/image98.png"/><Relationship Id="rId39" Type="http://schemas.openxmlformats.org/officeDocument/2006/relationships/image" Target="../media/image99.png"/><Relationship Id="rId40" Type="http://schemas.openxmlformats.org/officeDocument/2006/relationships/image" Target="../media/image100.png"/><Relationship Id="rId41" Type="http://schemas.openxmlformats.org/officeDocument/2006/relationships/image" Target="../media/image101.png"/><Relationship Id="rId42" Type="http://schemas.openxmlformats.org/officeDocument/2006/relationships/image" Target="../media/image102.png"/><Relationship Id="rId43" Type="http://schemas.openxmlformats.org/officeDocument/2006/relationships/image" Target="../media/image103.png"/></Relationships>
</file>

<file path=ppt/slides/_rels/slide18.xml.rels><?xml version="1.0" encoding="UTF-8" standalone="yes"?>
<Relationships xmlns="http://schemas.openxmlformats.org/package/2006/relationships"><Relationship Id="rId20" Type="http://schemas.openxmlformats.org/officeDocument/2006/relationships/tags" Target="../tags/tag140.xml"/><Relationship Id="rId21" Type="http://schemas.openxmlformats.org/officeDocument/2006/relationships/tags" Target="../tags/tag141.xml"/><Relationship Id="rId22" Type="http://schemas.openxmlformats.org/officeDocument/2006/relationships/tags" Target="../tags/tag142.xml"/><Relationship Id="rId23" Type="http://schemas.openxmlformats.org/officeDocument/2006/relationships/tags" Target="../tags/tag143.xml"/><Relationship Id="rId24" Type="http://schemas.openxmlformats.org/officeDocument/2006/relationships/tags" Target="../tags/tag144.xml"/><Relationship Id="rId25" Type="http://schemas.openxmlformats.org/officeDocument/2006/relationships/tags" Target="../tags/tag145.xml"/><Relationship Id="rId26" Type="http://schemas.openxmlformats.org/officeDocument/2006/relationships/tags" Target="../tags/tag146.xml"/><Relationship Id="rId27" Type="http://schemas.openxmlformats.org/officeDocument/2006/relationships/tags" Target="../tags/tag147.xml"/><Relationship Id="rId28" Type="http://schemas.openxmlformats.org/officeDocument/2006/relationships/tags" Target="../tags/tag148.xml"/><Relationship Id="rId29" Type="http://schemas.openxmlformats.org/officeDocument/2006/relationships/slideLayout" Target="../slideLayouts/slideLayout4.xml"/><Relationship Id="rId1" Type="http://schemas.openxmlformats.org/officeDocument/2006/relationships/tags" Target="../tags/tag121.xml"/><Relationship Id="rId2" Type="http://schemas.openxmlformats.org/officeDocument/2006/relationships/tags" Target="../tags/tag122.xml"/><Relationship Id="rId3" Type="http://schemas.openxmlformats.org/officeDocument/2006/relationships/tags" Target="../tags/tag123.xml"/><Relationship Id="rId4" Type="http://schemas.openxmlformats.org/officeDocument/2006/relationships/tags" Target="../tags/tag124.xml"/><Relationship Id="rId5" Type="http://schemas.openxmlformats.org/officeDocument/2006/relationships/tags" Target="../tags/tag125.xml"/><Relationship Id="rId30" Type="http://schemas.openxmlformats.org/officeDocument/2006/relationships/image" Target="../media/image104.png"/><Relationship Id="rId31" Type="http://schemas.openxmlformats.org/officeDocument/2006/relationships/image" Target="../media/image105.png"/><Relationship Id="rId32" Type="http://schemas.openxmlformats.org/officeDocument/2006/relationships/image" Target="../media/image33.png"/><Relationship Id="rId9" Type="http://schemas.openxmlformats.org/officeDocument/2006/relationships/tags" Target="../tags/tag129.xml"/><Relationship Id="rId6" Type="http://schemas.openxmlformats.org/officeDocument/2006/relationships/tags" Target="../tags/tag126.xml"/><Relationship Id="rId7" Type="http://schemas.openxmlformats.org/officeDocument/2006/relationships/tags" Target="../tags/tag127.xml"/><Relationship Id="rId8" Type="http://schemas.openxmlformats.org/officeDocument/2006/relationships/tags" Target="../tags/tag128.xml"/><Relationship Id="rId33" Type="http://schemas.openxmlformats.org/officeDocument/2006/relationships/image" Target="../media/image106.png"/><Relationship Id="rId34" Type="http://schemas.openxmlformats.org/officeDocument/2006/relationships/image" Target="../media/image107.png"/><Relationship Id="rId35" Type="http://schemas.openxmlformats.org/officeDocument/2006/relationships/image" Target="../media/image35.png"/><Relationship Id="rId36" Type="http://schemas.openxmlformats.org/officeDocument/2006/relationships/image" Target="../media/image108.png"/><Relationship Id="rId10" Type="http://schemas.openxmlformats.org/officeDocument/2006/relationships/tags" Target="../tags/tag130.xml"/><Relationship Id="rId11" Type="http://schemas.openxmlformats.org/officeDocument/2006/relationships/tags" Target="../tags/tag131.xml"/><Relationship Id="rId12" Type="http://schemas.openxmlformats.org/officeDocument/2006/relationships/tags" Target="../tags/tag132.xml"/><Relationship Id="rId13" Type="http://schemas.openxmlformats.org/officeDocument/2006/relationships/tags" Target="../tags/tag133.xml"/><Relationship Id="rId14" Type="http://schemas.openxmlformats.org/officeDocument/2006/relationships/tags" Target="../tags/tag134.xml"/><Relationship Id="rId15" Type="http://schemas.openxmlformats.org/officeDocument/2006/relationships/tags" Target="../tags/tag135.xml"/><Relationship Id="rId16" Type="http://schemas.openxmlformats.org/officeDocument/2006/relationships/tags" Target="../tags/tag136.xml"/><Relationship Id="rId17" Type="http://schemas.openxmlformats.org/officeDocument/2006/relationships/tags" Target="../tags/tag137.xml"/><Relationship Id="rId18" Type="http://schemas.openxmlformats.org/officeDocument/2006/relationships/tags" Target="../tags/tag138.xml"/><Relationship Id="rId19" Type="http://schemas.openxmlformats.org/officeDocument/2006/relationships/tags" Target="../tags/tag139.xml"/><Relationship Id="rId37" Type="http://schemas.openxmlformats.org/officeDocument/2006/relationships/image" Target="../media/image109.png"/><Relationship Id="rId38" Type="http://schemas.openxmlformats.org/officeDocument/2006/relationships/image" Target="../media/image110.png"/><Relationship Id="rId3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20" Type="http://schemas.openxmlformats.org/officeDocument/2006/relationships/image" Target="../media/image118.png"/><Relationship Id="rId21" Type="http://schemas.openxmlformats.org/officeDocument/2006/relationships/image" Target="../media/image119.png"/><Relationship Id="rId22" Type="http://schemas.openxmlformats.org/officeDocument/2006/relationships/image" Target="../media/image120.png"/><Relationship Id="rId23" Type="http://schemas.openxmlformats.org/officeDocument/2006/relationships/image" Target="../media/image121.png"/><Relationship Id="rId10" Type="http://schemas.openxmlformats.org/officeDocument/2006/relationships/tags" Target="../tags/tag158.xml"/><Relationship Id="rId11" Type="http://schemas.openxmlformats.org/officeDocument/2006/relationships/tags" Target="../tags/tag159.xml"/><Relationship Id="rId12" Type="http://schemas.openxmlformats.org/officeDocument/2006/relationships/tags" Target="../tags/tag160.xml"/><Relationship Id="rId13" Type="http://schemas.openxmlformats.org/officeDocument/2006/relationships/slideLayout" Target="../slideLayouts/slideLayout4.xml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Relationship Id="rId1" Type="http://schemas.openxmlformats.org/officeDocument/2006/relationships/tags" Target="../tags/tag149.xml"/><Relationship Id="rId2" Type="http://schemas.openxmlformats.org/officeDocument/2006/relationships/tags" Target="../tags/tag150.xml"/><Relationship Id="rId3" Type="http://schemas.openxmlformats.org/officeDocument/2006/relationships/tags" Target="../tags/tag151.xml"/><Relationship Id="rId4" Type="http://schemas.openxmlformats.org/officeDocument/2006/relationships/tags" Target="../tags/tag152.xml"/><Relationship Id="rId5" Type="http://schemas.openxmlformats.org/officeDocument/2006/relationships/tags" Target="../tags/tag153.xml"/><Relationship Id="rId6" Type="http://schemas.openxmlformats.org/officeDocument/2006/relationships/tags" Target="../tags/tag154.xml"/><Relationship Id="rId7" Type="http://schemas.openxmlformats.org/officeDocument/2006/relationships/tags" Target="../tags/tag155.xml"/><Relationship Id="rId8" Type="http://schemas.openxmlformats.org/officeDocument/2006/relationships/tags" Target="../tags/tag1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20" Type="http://schemas.openxmlformats.org/officeDocument/2006/relationships/image" Target="../media/image35.png"/><Relationship Id="rId21" Type="http://schemas.openxmlformats.org/officeDocument/2006/relationships/image" Target="../media/image106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126.png"/><Relationship Id="rId25" Type="http://schemas.openxmlformats.org/officeDocument/2006/relationships/image" Target="../media/image127.png"/><Relationship Id="rId26" Type="http://schemas.openxmlformats.org/officeDocument/2006/relationships/image" Target="../media/image128.png"/><Relationship Id="rId27" Type="http://schemas.openxmlformats.org/officeDocument/2006/relationships/image" Target="../media/image129.png"/><Relationship Id="rId28" Type="http://schemas.openxmlformats.org/officeDocument/2006/relationships/image" Target="../media/image130.png"/><Relationship Id="rId29" Type="http://schemas.openxmlformats.org/officeDocument/2006/relationships/image" Target="../media/image131.png"/><Relationship Id="rId30" Type="http://schemas.openxmlformats.org/officeDocument/2006/relationships/image" Target="../media/image132.png"/><Relationship Id="rId31" Type="http://schemas.openxmlformats.org/officeDocument/2006/relationships/image" Target="../media/image133.png"/><Relationship Id="rId10" Type="http://schemas.openxmlformats.org/officeDocument/2006/relationships/tags" Target="../tags/tag170.xml"/><Relationship Id="rId11" Type="http://schemas.openxmlformats.org/officeDocument/2006/relationships/tags" Target="../tags/tag171.xml"/><Relationship Id="rId12" Type="http://schemas.openxmlformats.org/officeDocument/2006/relationships/tags" Target="../tags/tag172.xml"/><Relationship Id="rId13" Type="http://schemas.openxmlformats.org/officeDocument/2006/relationships/tags" Target="../tags/tag173.xml"/><Relationship Id="rId14" Type="http://schemas.openxmlformats.org/officeDocument/2006/relationships/tags" Target="../tags/tag174.xml"/><Relationship Id="rId15" Type="http://schemas.openxmlformats.org/officeDocument/2006/relationships/tags" Target="../tags/tag175.xml"/><Relationship Id="rId16" Type="http://schemas.openxmlformats.org/officeDocument/2006/relationships/slideLayout" Target="../slideLayouts/slideLayout4.xml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09.png"/><Relationship Id="rId1" Type="http://schemas.openxmlformats.org/officeDocument/2006/relationships/tags" Target="../tags/tag161.xml"/><Relationship Id="rId2" Type="http://schemas.openxmlformats.org/officeDocument/2006/relationships/tags" Target="../tags/tag162.xml"/><Relationship Id="rId3" Type="http://schemas.openxmlformats.org/officeDocument/2006/relationships/tags" Target="../tags/tag163.xml"/><Relationship Id="rId4" Type="http://schemas.openxmlformats.org/officeDocument/2006/relationships/tags" Target="../tags/tag164.xml"/><Relationship Id="rId5" Type="http://schemas.openxmlformats.org/officeDocument/2006/relationships/tags" Target="../tags/tag165.xml"/><Relationship Id="rId6" Type="http://schemas.openxmlformats.org/officeDocument/2006/relationships/tags" Target="../tags/tag166.xml"/><Relationship Id="rId7" Type="http://schemas.openxmlformats.org/officeDocument/2006/relationships/tags" Target="../tags/tag167.xml"/><Relationship Id="rId8" Type="http://schemas.openxmlformats.org/officeDocument/2006/relationships/tags" Target="../tags/tag16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20" Type="http://schemas.openxmlformats.org/officeDocument/2006/relationships/image" Target="../media/image109.png"/><Relationship Id="rId21" Type="http://schemas.openxmlformats.org/officeDocument/2006/relationships/image" Target="../media/image35.png"/><Relationship Id="rId22" Type="http://schemas.openxmlformats.org/officeDocument/2006/relationships/image" Target="../media/image33.png"/><Relationship Id="rId23" Type="http://schemas.openxmlformats.org/officeDocument/2006/relationships/image" Target="../media/image135.png"/><Relationship Id="rId24" Type="http://schemas.openxmlformats.org/officeDocument/2006/relationships/image" Target="../media/image125.png"/><Relationship Id="rId25" Type="http://schemas.openxmlformats.org/officeDocument/2006/relationships/image" Target="../media/image136.png"/><Relationship Id="rId26" Type="http://schemas.openxmlformats.org/officeDocument/2006/relationships/image" Target="../media/image137.png"/><Relationship Id="rId27" Type="http://schemas.openxmlformats.org/officeDocument/2006/relationships/image" Target="../media/image138.png"/><Relationship Id="rId28" Type="http://schemas.openxmlformats.org/officeDocument/2006/relationships/image" Target="../media/image139.png"/><Relationship Id="rId29" Type="http://schemas.openxmlformats.org/officeDocument/2006/relationships/image" Target="../media/image140.png"/><Relationship Id="rId10" Type="http://schemas.openxmlformats.org/officeDocument/2006/relationships/tags" Target="../tags/tag185.xml"/><Relationship Id="rId11" Type="http://schemas.openxmlformats.org/officeDocument/2006/relationships/tags" Target="../tags/tag186.xml"/><Relationship Id="rId12" Type="http://schemas.openxmlformats.org/officeDocument/2006/relationships/tags" Target="../tags/tag187.xml"/><Relationship Id="rId13" Type="http://schemas.openxmlformats.org/officeDocument/2006/relationships/tags" Target="../tags/tag188.xml"/><Relationship Id="rId14" Type="http://schemas.openxmlformats.org/officeDocument/2006/relationships/tags" Target="../tags/tag189.xml"/><Relationship Id="rId15" Type="http://schemas.openxmlformats.org/officeDocument/2006/relationships/tags" Target="../tags/tag190.xml"/><Relationship Id="rId16" Type="http://schemas.openxmlformats.org/officeDocument/2006/relationships/tags" Target="../tags/tag191.xml"/><Relationship Id="rId17" Type="http://schemas.openxmlformats.org/officeDocument/2006/relationships/tags" Target="../tags/tag192.xml"/><Relationship Id="rId18" Type="http://schemas.openxmlformats.org/officeDocument/2006/relationships/slideLayout" Target="../slideLayouts/slideLayout8.xml"/><Relationship Id="rId19" Type="http://schemas.openxmlformats.org/officeDocument/2006/relationships/image" Target="../media/image134.png"/><Relationship Id="rId1" Type="http://schemas.openxmlformats.org/officeDocument/2006/relationships/tags" Target="../tags/tag176.xml"/><Relationship Id="rId2" Type="http://schemas.openxmlformats.org/officeDocument/2006/relationships/tags" Target="../tags/tag177.xml"/><Relationship Id="rId3" Type="http://schemas.openxmlformats.org/officeDocument/2006/relationships/tags" Target="../tags/tag178.xml"/><Relationship Id="rId4" Type="http://schemas.openxmlformats.org/officeDocument/2006/relationships/tags" Target="../tags/tag179.xml"/><Relationship Id="rId5" Type="http://schemas.openxmlformats.org/officeDocument/2006/relationships/tags" Target="../tags/tag180.xml"/><Relationship Id="rId6" Type="http://schemas.openxmlformats.org/officeDocument/2006/relationships/tags" Target="../tags/tag181.xml"/><Relationship Id="rId7" Type="http://schemas.openxmlformats.org/officeDocument/2006/relationships/tags" Target="../tags/tag182.xml"/><Relationship Id="rId8" Type="http://schemas.openxmlformats.org/officeDocument/2006/relationships/tags" Target="../tags/tag183.xml"/></Relationships>
</file>

<file path=ppt/slides/_rels/slide22.xml.rels><?xml version="1.0" encoding="UTF-8" standalone="yes"?>
<Relationships xmlns="http://schemas.openxmlformats.org/package/2006/relationships"><Relationship Id="rId20" Type="http://schemas.openxmlformats.org/officeDocument/2006/relationships/tags" Target="../tags/tag212.xml"/><Relationship Id="rId21" Type="http://schemas.openxmlformats.org/officeDocument/2006/relationships/tags" Target="../tags/tag213.xml"/><Relationship Id="rId22" Type="http://schemas.openxmlformats.org/officeDocument/2006/relationships/tags" Target="../tags/tag214.xml"/><Relationship Id="rId23" Type="http://schemas.openxmlformats.org/officeDocument/2006/relationships/tags" Target="../tags/tag215.xml"/><Relationship Id="rId24" Type="http://schemas.openxmlformats.org/officeDocument/2006/relationships/slideLayout" Target="../slideLayouts/slideLayout4.xml"/><Relationship Id="rId25" Type="http://schemas.openxmlformats.org/officeDocument/2006/relationships/image" Target="../media/image141.png"/><Relationship Id="rId26" Type="http://schemas.openxmlformats.org/officeDocument/2006/relationships/image" Target="../media/image142.png"/><Relationship Id="rId27" Type="http://schemas.openxmlformats.org/officeDocument/2006/relationships/image" Target="../media/image110.png"/><Relationship Id="rId28" Type="http://schemas.openxmlformats.org/officeDocument/2006/relationships/image" Target="../media/image135.png"/><Relationship Id="rId29" Type="http://schemas.openxmlformats.org/officeDocument/2006/relationships/image" Target="../media/image143.png"/><Relationship Id="rId1" Type="http://schemas.openxmlformats.org/officeDocument/2006/relationships/tags" Target="../tags/tag193.xml"/><Relationship Id="rId2" Type="http://schemas.openxmlformats.org/officeDocument/2006/relationships/tags" Target="../tags/tag194.xml"/><Relationship Id="rId3" Type="http://schemas.openxmlformats.org/officeDocument/2006/relationships/tags" Target="../tags/tag195.xml"/><Relationship Id="rId4" Type="http://schemas.openxmlformats.org/officeDocument/2006/relationships/tags" Target="../tags/tag196.xml"/><Relationship Id="rId5" Type="http://schemas.openxmlformats.org/officeDocument/2006/relationships/tags" Target="../tags/tag197.xml"/><Relationship Id="rId30" Type="http://schemas.openxmlformats.org/officeDocument/2006/relationships/image" Target="../media/image144.png"/><Relationship Id="rId31" Type="http://schemas.openxmlformats.org/officeDocument/2006/relationships/image" Target="../media/image145.png"/><Relationship Id="rId32" Type="http://schemas.openxmlformats.org/officeDocument/2006/relationships/image" Target="../media/image146.png"/><Relationship Id="rId9" Type="http://schemas.openxmlformats.org/officeDocument/2006/relationships/tags" Target="../tags/tag201.xml"/><Relationship Id="rId6" Type="http://schemas.openxmlformats.org/officeDocument/2006/relationships/tags" Target="../tags/tag198.xml"/><Relationship Id="rId7" Type="http://schemas.openxmlformats.org/officeDocument/2006/relationships/tags" Target="../tags/tag199.xml"/><Relationship Id="rId8" Type="http://schemas.openxmlformats.org/officeDocument/2006/relationships/tags" Target="../tags/tag200.xml"/><Relationship Id="rId33" Type="http://schemas.openxmlformats.org/officeDocument/2006/relationships/image" Target="../media/image35.png"/><Relationship Id="rId34" Type="http://schemas.openxmlformats.org/officeDocument/2006/relationships/image" Target="../media/image147.png"/><Relationship Id="rId35" Type="http://schemas.openxmlformats.org/officeDocument/2006/relationships/image" Target="../media/image148.png"/><Relationship Id="rId36" Type="http://schemas.openxmlformats.org/officeDocument/2006/relationships/image" Target="../media/image149.png"/><Relationship Id="rId10" Type="http://schemas.openxmlformats.org/officeDocument/2006/relationships/tags" Target="../tags/tag202.xml"/><Relationship Id="rId11" Type="http://schemas.openxmlformats.org/officeDocument/2006/relationships/tags" Target="../tags/tag203.xml"/><Relationship Id="rId12" Type="http://schemas.openxmlformats.org/officeDocument/2006/relationships/tags" Target="../tags/tag204.xml"/><Relationship Id="rId13" Type="http://schemas.openxmlformats.org/officeDocument/2006/relationships/tags" Target="../tags/tag205.xml"/><Relationship Id="rId14" Type="http://schemas.openxmlformats.org/officeDocument/2006/relationships/tags" Target="../tags/tag206.xml"/><Relationship Id="rId15" Type="http://schemas.openxmlformats.org/officeDocument/2006/relationships/tags" Target="../tags/tag207.xml"/><Relationship Id="rId16" Type="http://schemas.openxmlformats.org/officeDocument/2006/relationships/tags" Target="../tags/tag208.xml"/><Relationship Id="rId17" Type="http://schemas.openxmlformats.org/officeDocument/2006/relationships/tags" Target="../tags/tag209.xml"/><Relationship Id="rId18" Type="http://schemas.openxmlformats.org/officeDocument/2006/relationships/tags" Target="../tags/tag210.xml"/><Relationship Id="rId19" Type="http://schemas.openxmlformats.org/officeDocument/2006/relationships/tags" Target="../tags/tag211.xml"/><Relationship Id="rId37" Type="http://schemas.openxmlformats.org/officeDocument/2006/relationships/image" Target="../media/image150.png"/><Relationship Id="rId38" Type="http://schemas.openxmlformats.org/officeDocument/2006/relationships/image" Target="../media/image151.png"/><Relationship Id="rId39" Type="http://schemas.openxmlformats.org/officeDocument/2006/relationships/image" Target="../media/image152.png"/><Relationship Id="rId40" Type="http://schemas.openxmlformats.org/officeDocument/2006/relationships/image" Target="../media/image153.png"/><Relationship Id="rId41" Type="http://schemas.openxmlformats.org/officeDocument/2006/relationships/image" Target="../media/image154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png"/><Relationship Id="rId12" Type="http://schemas.openxmlformats.org/officeDocument/2006/relationships/image" Target="../media/image141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" Type="http://schemas.openxmlformats.org/officeDocument/2006/relationships/tags" Target="../tags/tag216.xml"/><Relationship Id="rId2" Type="http://schemas.openxmlformats.org/officeDocument/2006/relationships/tags" Target="../tags/tag217.xml"/><Relationship Id="rId3" Type="http://schemas.openxmlformats.org/officeDocument/2006/relationships/tags" Target="../tags/tag218.xml"/><Relationship Id="rId4" Type="http://schemas.openxmlformats.org/officeDocument/2006/relationships/tags" Target="../tags/tag219.xml"/><Relationship Id="rId5" Type="http://schemas.openxmlformats.org/officeDocument/2006/relationships/tags" Target="../tags/tag220.xml"/><Relationship Id="rId6" Type="http://schemas.openxmlformats.org/officeDocument/2006/relationships/tags" Target="../tags/tag221.xml"/><Relationship Id="rId7" Type="http://schemas.openxmlformats.org/officeDocument/2006/relationships/tags" Target="../tags/tag222.xml"/><Relationship Id="rId8" Type="http://schemas.openxmlformats.org/officeDocument/2006/relationships/tags" Target="../tags/tag223.xml"/><Relationship Id="rId9" Type="http://schemas.openxmlformats.org/officeDocument/2006/relationships/slideLayout" Target="../slideLayouts/slideLayout8.xml"/><Relationship Id="rId10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170.png"/><Relationship Id="rId10" Type="http://schemas.openxmlformats.org/officeDocument/2006/relationships/tags" Target="../tags/tag233.xml"/><Relationship Id="rId11" Type="http://schemas.openxmlformats.org/officeDocument/2006/relationships/tags" Target="../tags/tag234.xml"/><Relationship Id="rId12" Type="http://schemas.openxmlformats.org/officeDocument/2006/relationships/slideLayout" Target="../slideLayouts/slideLayout4.xml"/><Relationship Id="rId13" Type="http://schemas.openxmlformats.org/officeDocument/2006/relationships/image" Target="../media/image162.png"/><Relationship Id="rId14" Type="http://schemas.openxmlformats.org/officeDocument/2006/relationships/image" Target="../media/image142.png"/><Relationship Id="rId15" Type="http://schemas.openxmlformats.org/officeDocument/2006/relationships/image" Target="../media/image163.png"/><Relationship Id="rId16" Type="http://schemas.openxmlformats.org/officeDocument/2006/relationships/image" Target="../media/image158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1" Type="http://schemas.openxmlformats.org/officeDocument/2006/relationships/tags" Target="../tags/tag224.xml"/><Relationship Id="rId2" Type="http://schemas.openxmlformats.org/officeDocument/2006/relationships/tags" Target="../tags/tag225.xml"/><Relationship Id="rId3" Type="http://schemas.openxmlformats.org/officeDocument/2006/relationships/tags" Target="../tags/tag226.xml"/><Relationship Id="rId4" Type="http://schemas.openxmlformats.org/officeDocument/2006/relationships/tags" Target="../tags/tag227.xml"/><Relationship Id="rId5" Type="http://schemas.openxmlformats.org/officeDocument/2006/relationships/tags" Target="../tags/tag228.xml"/><Relationship Id="rId6" Type="http://schemas.openxmlformats.org/officeDocument/2006/relationships/tags" Target="../tags/tag229.xml"/><Relationship Id="rId7" Type="http://schemas.openxmlformats.org/officeDocument/2006/relationships/tags" Target="../tags/tag230.xml"/><Relationship Id="rId8" Type="http://schemas.openxmlformats.org/officeDocument/2006/relationships/tags" Target="../tags/tag23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20" Type="http://schemas.openxmlformats.org/officeDocument/2006/relationships/image" Target="../media/image174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10" Type="http://schemas.openxmlformats.org/officeDocument/2006/relationships/tags" Target="../tags/tag244.xml"/><Relationship Id="rId11" Type="http://schemas.openxmlformats.org/officeDocument/2006/relationships/tags" Target="../tags/tag245.xml"/><Relationship Id="rId12" Type="http://schemas.openxmlformats.org/officeDocument/2006/relationships/tags" Target="../tags/tag246.xml"/><Relationship Id="rId13" Type="http://schemas.openxmlformats.org/officeDocument/2006/relationships/tags" Target="../tags/tag247.xml"/><Relationship Id="rId14" Type="http://schemas.openxmlformats.org/officeDocument/2006/relationships/tags" Target="../tags/tag248.xml"/><Relationship Id="rId15" Type="http://schemas.openxmlformats.org/officeDocument/2006/relationships/slideLayout" Target="../slideLayouts/slideLayout8.xml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10.png"/><Relationship Id="rId19" Type="http://schemas.openxmlformats.org/officeDocument/2006/relationships/image" Target="../media/image173.png"/><Relationship Id="rId1" Type="http://schemas.openxmlformats.org/officeDocument/2006/relationships/tags" Target="../tags/tag235.xml"/><Relationship Id="rId2" Type="http://schemas.openxmlformats.org/officeDocument/2006/relationships/tags" Target="../tags/tag236.xml"/><Relationship Id="rId3" Type="http://schemas.openxmlformats.org/officeDocument/2006/relationships/tags" Target="../tags/tag237.xml"/><Relationship Id="rId4" Type="http://schemas.openxmlformats.org/officeDocument/2006/relationships/tags" Target="../tags/tag238.xml"/><Relationship Id="rId5" Type="http://schemas.openxmlformats.org/officeDocument/2006/relationships/tags" Target="../tags/tag239.xml"/><Relationship Id="rId6" Type="http://schemas.openxmlformats.org/officeDocument/2006/relationships/tags" Target="../tags/tag240.xml"/><Relationship Id="rId7" Type="http://schemas.openxmlformats.org/officeDocument/2006/relationships/tags" Target="../tags/tag241.xml"/><Relationship Id="rId8" Type="http://schemas.openxmlformats.org/officeDocument/2006/relationships/tags" Target="../tags/tag242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61.xml"/><Relationship Id="rId14" Type="http://schemas.openxmlformats.org/officeDocument/2006/relationships/tags" Target="../tags/tag262.xml"/><Relationship Id="rId15" Type="http://schemas.openxmlformats.org/officeDocument/2006/relationships/tags" Target="../tags/tag263.xml"/><Relationship Id="rId16" Type="http://schemas.openxmlformats.org/officeDocument/2006/relationships/tags" Target="../tags/tag264.xml"/><Relationship Id="rId17" Type="http://schemas.openxmlformats.org/officeDocument/2006/relationships/tags" Target="../tags/tag265.xml"/><Relationship Id="rId18" Type="http://schemas.openxmlformats.org/officeDocument/2006/relationships/tags" Target="../tags/tag266.xml"/><Relationship Id="rId19" Type="http://schemas.openxmlformats.org/officeDocument/2006/relationships/tags" Target="../tags/tag267.xml"/><Relationship Id="rId63" Type="http://schemas.openxmlformats.org/officeDocument/2006/relationships/image" Target="../media/image201.png"/><Relationship Id="rId64" Type="http://schemas.openxmlformats.org/officeDocument/2006/relationships/image" Target="../media/image202.png"/><Relationship Id="rId65" Type="http://schemas.openxmlformats.org/officeDocument/2006/relationships/image" Target="../media/image165.png"/><Relationship Id="rId66" Type="http://schemas.openxmlformats.org/officeDocument/2006/relationships/image" Target="../media/image203.png"/><Relationship Id="rId67" Type="http://schemas.openxmlformats.org/officeDocument/2006/relationships/image" Target="../media/image204.png"/><Relationship Id="rId68" Type="http://schemas.openxmlformats.org/officeDocument/2006/relationships/image" Target="../media/image205.png"/><Relationship Id="rId69" Type="http://schemas.openxmlformats.org/officeDocument/2006/relationships/image" Target="../media/image206.png"/><Relationship Id="rId50" Type="http://schemas.openxmlformats.org/officeDocument/2006/relationships/image" Target="../media/image188.png"/><Relationship Id="rId51" Type="http://schemas.openxmlformats.org/officeDocument/2006/relationships/image" Target="../media/image189.png"/><Relationship Id="rId52" Type="http://schemas.openxmlformats.org/officeDocument/2006/relationships/image" Target="../media/image190.png"/><Relationship Id="rId53" Type="http://schemas.openxmlformats.org/officeDocument/2006/relationships/image" Target="../media/image191.png"/><Relationship Id="rId54" Type="http://schemas.openxmlformats.org/officeDocument/2006/relationships/image" Target="../media/image192.png"/><Relationship Id="rId55" Type="http://schemas.openxmlformats.org/officeDocument/2006/relationships/image" Target="../media/image193.png"/><Relationship Id="rId56" Type="http://schemas.openxmlformats.org/officeDocument/2006/relationships/image" Target="../media/image194.png"/><Relationship Id="rId57" Type="http://schemas.openxmlformats.org/officeDocument/2006/relationships/image" Target="../media/image195.png"/><Relationship Id="rId58" Type="http://schemas.openxmlformats.org/officeDocument/2006/relationships/image" Target="../media/image196.png"/><Relationship Id="rId59" Type="http://schemas.openxmlformats.org/officeDocument/2006/relationships/image" Target="../media/image197.png"/><Relationship Id="rId40" Type="http://schemas.openxmlformats.org/officeDocument/2006/relationships/tags" Target="../tags/tag288.xml"/><Relationship Id="rId41" Type="http://schemas.openxmlformats.org/officeDocument/2006/relationships/tags" Target="../tags/tag289.xml"/><Relationship Id="rId42" Type="http://schemas.openxmlformats.org/officeDocument/2006/relationships/slideLayout" Target="../slideLayouts/slideLayout8.xml"/><Relationship Id="rId43" Type="http://schemas.openxmlformats.org/officeDocument/2006/relationships/image" Target="../media/image181.png"/><Relationship Id="rId44" Type="http://schemas.openxmlformats.org/officeDocument/2006/relationships/image" Target="../media/image182.png"/><Relationship Id="rId45" Type="http://schemas.openxmlformats.org/officeDocument/2006/relationships/image" Target="../media/image183.png"/><Relationship Id="rId46" Type="http://schemas.openxmlformats.org/officeDocument/2006/relationships/image" Target="../media/image184.png"/><Relationship Id="rId47" Type="http://schemas.openxmlformats.org/officeDocument/2006/relationships/image" Target="../media/image185.png"/><Relationship Id="rId48" Type="http://schemas.openxmlformats.org/officeDocument/2006/relationships/image" Target="../media/image186.png"/><Relationship Id="rId49" Type="http://schemas.openxmlformats.org/officeDocument/2006/relationships/image" Target="../media/image187.png"/><Relationship Id="rId1" Type="http://schemas.openxmlformats.org/officeDocument/2006/relationships/tags" Target="../tags/tag249.xml"/><Relationship Id="rId2" Type="http://schemas.openxmlformats.org/officeDocument/2006/relationships/tags" Target="../tags/tag250.xml"/><Relationship Id="rId3" Type="http://schemas.openxmlformats.org/officeDocument/2006/relationships/tags" Target="../tags/tag251.xml"/><Relationship Id="rId4" Type="http://schemas.openxmlformats.org/officeDocument/2006/relationships/tags" Target="../tags/tag252.xml"/><Relationship Id="rId5" Type="http://schemas.openxmlformats.org/officeDocument/2006/relationships/tags" Target="../tags/tag253.xml"/><Relationship Id="rId6" Type="http://schemas.openxmlformats.org/officeDocument/2006/relationships/tags" Target="../tags/tag254.xml"/><Relationship Id="rId7" Type="http://schemas.openxmlformats.org/officeDocument/2006/relationships/tags" Target="../tags/tag255.xml"/><Relationship Id="rId8" Type="http://schemas.openxmlformats.org/officeDocument/2006/relationships/tags" Target="../tags/tag256.xml"/><Relationship Id="rId9" Type="http://schemas.openxmlformats.org/officeDocument/2006/relationships/tags" Target="../tags/tag257.xml"/><Relationship Id="rId30" Type="http://schemas.openxmlformats.org/officeDocument/2006/relationships/tags" Target="../tags/tag278.xml"/><Relationship Id="rId31" Type="http://schemas.openxmlformats.org/officeDocument/2006/relationships/tags" Target="../tags/tag279.xml"/><Relationship Id="rId32" Type="http://schemas.openxmlformats.org/officeDocument/2006/relationships/tags" Target="../tags/tag280.xml"/><Relationship Id="rId33" Type="http://schemas.openxmlformats.org/officeDocument/2006/relationships/tags" Target="../tags/tag281.xml"/><Relationship Id="rId34" Type="http://schemas.openxmlformats.org/officeDocument/2006/relationships/tags" Target="../tags/tag282.xml"/><Relationship Id="rId35" Type="http://schemas.openxmlformats.org/officeDocument/2006/relationships/tags" Target="../tags/tag283.xml"/><Relationship Id="rId36" Type="http://schemas.openxmlformats.org/officeDocument/2006/relationships/tags" Target="../tags/tag284.xml"/><Relationship Id="rId37" Type="http://schemas.openxmlformats.org/officeDocument/2006/relationships/tags" Target="../tags/tag285.xml"/><Relationship Id="rId38" Type="http://schemas.openxmlformats.org/officeDocument/2006/relationships/tags" Target="../tags/tag286.xml"/><Relationship Id="rId39" Type="http://schemas.openxmlformats.org/officeDocument/2006/relationships/tags" Target="../tags/tag287.xml"/><Relationship Id="rId70" Type="http://schemas.openxmlformats.org/officeDocument/2006/relationships/image" Target="../media/image207.png"/><Relationship Id="rId71" Type="http://schemas.openxmlformats.org/officeDocument/2006/relationships/image" Target="../media/image110.png"/><Relationship Id="rId72" Type="http://schemas.openxmlformats.org/officeDocument/2006/relationships/image" Target="../media/image208.png"/><Relationship Id="rId20" Type="http://schemas.openxmlformats.org/officeDocument/2006/relationships/tags" Target="../tags/tag268.xml"/><Relationship Id="rId21" Type="http://schemas.openxmlformats.org/officeDocument/2006/relationships/tags" Target="../tags/tag269.xml"/><Relationship Id="rId22" Type="http://schemas.openxmlformats.org/officeDocument/2006/relationships/tags" Target="../tags/tag270.xml"/><Relationship Id="rId23" Type="http://schemas.openxmlformats.org/officeDocument/2006/relationships/tags" Target="../tags/tag271.xml"/><Relationship Id="rId24" Type="http://schemas.openxmlformats.org/officeDocument/2006/relationships/tags" Target="../tags/tag272.xml"/><Relationship Id="rId25" Type="http://schemas.openxmlformats.org/officeDocument/2006/relationships/tags" Target="../tags/tag273.xml"/><Relationship Id="rId26" Type="http://schemas.openxmlformats.org/officeDocument/2006/relationships/tags" Target="../tags/tag274.xml"/><Relationship Id="rId27" Type="http://schemas.openxmlformats.org/officeDocument/2006/relationships/tags" Target="../tags/tag275.xml"/><Relationship Id="rId28" Type="http://schemas.openxmlformats.org/officeDocument/2006/relationships/tags" Target="../tags/tag276.xml"/><Relationship Id="rId29" Type="http://schemas.openxmlformats.org/officeDocument/2006/relationships/tags" Target="../tags/tag277.xml"/><Relationship Id="rId73" Type="http://schemas.openxmlformats.org/officeDocument/2006/relationships/image" Target="../media/image209.png"/><Relationship Id="rId74" Type="http://schemas.openxmlformats.org/officeDocument/2006/relationships/image" Target="../media/image210.png"/><Relationship Id="rId60" Type="http://schemas.openxmlformats.org/officeDocument/2006/relationships/image" Target="../media/image198.png"/><Relationship Id="rId61" Type="http://schemas.openxmlformats.org/officeDocument/2006/relationships/image" Target="../media/image199.png"/><Relationship Id="rId62" Type="http://schemas.openxmlformats.org/officeDocument/2006/relationships/image" Target="../media/image200.png"/><Relationship Id="rId10" Type="http://schemas.openxmlformats.org/officeDocument/2006/relationships/tags" Target="../tags/tag258.xml"/><Relationship Id="rId11" Type="http://schemas.openxmlformats.org/officeDocument/2006/relationships/tags" Target="../tags/tag259.xml"/><Relationship Id="rId12" Type="http://schemas.openxmlformats.org/officeDocument/2006/relationships/tags" Target="../tags/tag26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basLNz6frO8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s://www.roma1.infn.it/people/maiani/corso-fermi/letture-consigliate/letture-consigliate3/CERNCourierSep13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2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3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oleObject" Target="../embeddings/oleObject6.bin"/><Relationship Id="rId6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7.bin"/><Relationship Id="rId5" Type="http://schemas.openxmlformats.org/officeDocument/2006/relationships/image" Target="../media/image2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Boson </a:t>
            </a:r>
            <a:r>
              <a:rPr lang="en-US" dirty="0" smtClean="0"/>
              <a:t>polarization </a:t>
            </a:r>
            <a:r>
              <a:rPr lang="en-US" dirty="0"/>
              <a:t>s</a:t>
            </a:r>
            <a:r>
              <a:rPr lang="en-US" dirty="0" smtClean="0"/>
              <a:t>tates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3476" y="1151596"/>
            <a:ext cx="824561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Decays of W and Z bosons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9373" y="1645271"/>
            <a:ext cx="9134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A real (i.e. not virtual) </a:t>
            </a:r>
            <a:r>
              <a:rPr lang="en-GB" u="sng" dirty="0" smtClean="0">
                <a:solidFill>
                  <a:srgbClr val="FF0000"/>
                </a:solidFill>
                <a:cs typeface="+mn-cs"/>
              </a:rPr>
              <a:t>massless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spin-1 boson can exist in two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 transverse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polarization states, a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massive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spin-1 boson also can be longitudinally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polarized</a:t>
            </a:r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188423" y="2256458"/>
            <a:ext cx="8421745" cy="366713"/>
            <a:chOff x="240" y="1605"/>
            <a:chExt cx="5306" cy="231"/>
          </a:xfrm>
        </p:grpSpPr>
        <p:sp>
          <p:nvSpPr>
            <p:cNvPr id="8" name="Text Box 29"/>
            <p:cNvSpPr txBox="1">
              <a:spLocks noChangeArrowheads="1"/>
            </p:cNvSpPr>
            <p:nvPr/>
          </p:nvSpPr>
          <p:spPr bwMode="auto">
            <a:xfrm>
              <a:off x="240" y="1605"/>
              <a:ext cx="53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Boson wave-functions are written in terms of the polarization four-vector </a:t>
              </a:r>
            </a:p>
          </p:txBody>
        </p:sp>
        <p:pic>
          <p:nvPicPr>
            <p:cNvPr id="9" name="Picture 30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1" y="1638"/>
              <a:ext cx="184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35"/>
          <p:cNvGrpSpPr>
            <a:grpSpLocks/>
          </p:cNvGrpSpPr>
          <p:nvPr/>
        </p:nvGrpSpPr>
        <p:grpSpPr bwMode="auto">
          <a:xfrm>
            <a:off x="3211023" y="2651746"/>
            <a:ext cx="3457575" cy="468312"/>
            <a:chOff x="2145" y="1774"/>
            <a:chExt cx="2177" cy="295"/>
          </a:xfrm>
        </p:grpSpPr>
        <p:pic>
          <p:nvPicPr>
            <p:cNvPr id="11" name="Picture 33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7" y="1820"/>
              <a:ext cx="2116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2" name="Rectangle 34"/>
            <p:cNvSpPr>
              <a:spLocks noChangeArrowheads="1"/>
            </p:cNvSpPr>
            <p:nvPr/>
          </p:nvSpPr>
          <p:spPr bwMode="auto">
            <a:xfrm>
              <a:off x="2145" y="1774"/>
              <a:ext cx="2177" cy="295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3" name="Group 48"/>
          <p:cNvGrpSpPr>
            <a:grpSpLocks/>
          </p:cNvGrpSpPr>
          <p:nvPr/>
        </p:nvGrpSpPr>
        <p:grpSpPr bwMode="auto">
          <a:xfrm>
            <a:off x="188423" y="3156571"/>
            <a:ext cx="9031287" cy="2736850"/>
            <a:chOff x="240" y="1933"/>
            <a:chExt cx="5690" cy="1724"/>
          </a:xfrm>
        </p:grpSpPr>
        <p:sp>
          <p:nvSpPr>
            <p:cNvPr id="14" name="Text Box 36"/>
            <p:cNvSpPr txBox="1">
              <a:spLocks noChangeArrowheads="1"/>
            </p:cNvSpPr>
            <p:nvPr/>
          </p:nvSpPr>
          <p:spPr bwMode="auto">
            <a:xfrm>
              <a:off x="240" y="1933"/>
              <a:ext cx="56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For a spin-1 boson </a:t>
              </a:r>
              <a:r>
                <a:rPr lang="en-GB" smtClean="0">
                  <a:solidFill>
                    <a:srgbClr val="FF0000"/>
                  </a:solidFill>
                  <a:cs typeface="+mn-cs"/>
                </a:rPr>
                <a:t>travelling along the z-axis</a:t>
              </a:r>
              <a:r>
                <a:rPr lang="en-GB" smtClean="0">
                  <a:solidFill>
                    <a:schemeClr val="accent2"/>
                  </a:solidFill>
                  <a:cs typeface="+mn-cs"/>
                </a:rPr>
                <a:t>, the polarization four vectors are:</a:t>
              </a:r>
            </a:p>
          </p:txBody>
        </p:sp>
        <p:grpSp>
          <p:nvGrpSpPr>
            <p:cNvPr id="15" name="Group 44"/>
            <p:cNvGrpSpPr>
              <a:grpSpLocks/>
            </p:cNvGrpSpPr>
            <p:nvPr/>
          </p:nvGrpSpPr>
          <p:grpSpPr bwMode="auto">
            <a:xfrm>
              <a:off x="693" y="2206"/>
              <a:ext cx="5194" cy="1156"/>
              <a:chOff x="693" y="2183"/>
              <a:chExt cx="5194" cy="1156"/>
            </a:xfrm>
          </p:grpSpPr>
          <p:pic>
            <p:nvPicPr>
              <p:cNvPr id="19" name="Picture 7" descr="TP_tmp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" y="2228"/>
                <a:ext cx="4894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20" name="Group 40"/>
              <p:cNvGrpSpPr>
                <a:grpSpLocks/>
              </p:cNvGrpSpPr>
              <p:nvPr/>
            </p:nvGrpSpPr>
            <p:grpSpPr bwMode="auto">
              <a:xfrm>
                <a:off x="829" y="2727"/>
                <a:ext cx="4899" cy="548"/>
                <a:chOff x="829" y="2860"/>
                <a:chExt cx="4899" cy="548"/>
              </a:xfrm>
            </p:grpSpPr>
            <p:sp>
              <p:nvSpPr>
                <p:cNvPr id="24" name="Line 8"/>
                <p:cNvSpPr>
                  <a:spLocks noChangeShapeType="1"/>
                </p:cNvSpPr>
                <p:nvPr/>
              </p:nvSpPr>
              <p:spPr bwMode="auto">
                <a:xfrm>
                  <a:off x="4230" y="3022"/>
                  <a:ext cx="1361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25" name="Picture 9" descr="TP_tmp"/>
                <p:cNvPicPr>
                  <a:picLocks noChangeAspect="1" noChangeArrowheads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36" y="2954"/>
                  <a:ext cx="92" cy="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AutoShape 11"/>
                <p:cNvSpPr>
                  <a:spLocks noChangeArrowheads="1"/>
                </p:cNvSpPr>
                <p:nvPr/>
              </p:nvSpPr>
              <p:spPr bwMode="auto">
                <a:xfrm>
                  <a:off x="4639" y="2977"/>
                  <a:ext cx="612" cy="90"/>
                </a:xfrm>
                <a:prstGeom prst="rightArrow">
                  <a:avLst>
                    <a:gd name="adj1" fmla="val 50000"/>
                    <a:gd name="adj2" fmla="val 170000"/>
                  </a:avLst>
                </a:prstGeom>
                <a:solidFill>
                  <a:srgbClr val="FFFF00"/>
                </a:solidFill>
                <a:ln w="222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7" name="Oval 12"/>
                <p:cNvSpPr>
                  <a:spLocks noChangeArrowheads="1"/>
                </p:cNvSpPr>
                <p:nvPr/>
              </p:nvSpPr>
              <p:spPr bwMode="auto">
                <a:xfrm>
                  <a:off x="4865" y="2977"/>
                  <a:ext cx="91" cy="9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8" name="Line 13"/>
                <p:cNvSpPr>
                  <a:spLocks noChangeShapeType="1"/>
                </p:cNvSpPr>
                <p:nvPr/>
              </p:nvSpPr>
              <p:spPr bwMode="auto">
                <a:xfrm>
                  <a:off x="2598" y="3022"/>
                  <a:ext cx="1360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29" name="Picture 14" descr="TP_tmp"/>
                <p:cNvPicPr>
                  <a:picLocks noChangeAspect="1" noChangeArrowheads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04" y="2954"/>
                  <a:ext cx="92" cy="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0" name="Oval 17"/>
                <p:cNvSpPr>
                  <a:spLocks noChangeArrowheads="1"/>
                </p:cNvSpPr>
                <p:nvPr/>
              </p:nvSpPr>
              <p:spPr bwMode="auto">
                <a:xfrm>
                  <a:off x="3234" y="2977"/>
                  <a:ext cx="90" cy="9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31" name="Picture 18" descr="TP_tmp"/>
                <p:cNvPicPr>
                  <a:picLocks noChangeAspect="1" noChangeArrowheads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35" y="3212"/>
                  <a:ext cx="477" cy="1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2" name="Picture 19" descr="TP_tmp"/>
                <p:cNvPicPr>
                  <a:picLocks noChangeAspect="1" noChangeArrowheads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38" y="3204"/>
                  <a:ext cx="607" cy="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3" name="Rectangle 20"/>
                <p:cNvSpPr>
                  <a:spLocks noChangeArrowheads="1"/>
                </p:cNvSpPr>
                <p:nvPr/>
              </p:nvSpPr>
              <p:spPr bwMode="auto">
                <a:xfrm>
                  <a:off x="2969" y="3173"/>
                  <a:ext cx="634" cy="227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4" name="Rectangle 21"/>
                <p:cNvSpPr>
                  <a:spLocks noChangeArrowheads="1"/>
                </p:cNvSpPr>
                <p:nvPr/>
              </p:nvSpPr>
              <p:spPr bwMode="auto">
                <a:xfrm>
                  <a:off x="4639" y="3158"/>
                  <a:ext cx="635" cy="227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5" name="Line 22"/>
                <p:cNvSpPr>
                  <a:spLocks noChangeShapeType="1"/>
                </p:cNvSpPr>
                <p:nvPr/>
              </p:nvSpPr>
              <p:spPr bwMode="auto">
                <a:xfrm>
                  <a:off x="829" y="3022"/>
                  <a:ext cx="1361" cy="0"/>
                </a:xfrm>
                <a:prstGeom prst="line">
                  <a:avLst/>
                </a:prstGeom>
                <a:noFill/>
                <a:ln w="22225">
                  <a:solidFill>
                    <a:schemeClr val="tx1"/>
                  </a:solidFill>
                  <a:prstDash val="sysDot"/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36" name="Picture 23" descr="TP_tmp"/>
                <p:cNvPicPr>
                  <a:picLocks noChangeAspect="1" noChangeArrowheads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5" y="2954"/>
                  <a:ext cx="92" cy="1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37" name="AutoShape 25"/>
                <p:cNvSpPr>
                  <a:spLocks noChangeArrowheads="1"/>
                </p:cNvSpPr>
                <p:nvPr/>
              </p:nvSpPr>
              <p:spPr bwMode="auto">
                <a:xfrm rot="10800000">
                  <a:off x="1169" y="2977"/>
                  <a:ext cx="612" cy="90"/>
                </a:xfrm>
                <a:prstGeom prst="rightArrow">
                  <a:avLst>
                    <a:gd name="adj1" fmla="val 50000"/>
                    <a:gd name="adj2" fmla="val 170000"/>
                  </a:avLst>
                </a:prstGeom>
                <a:solidFill>
                  <a:srgbClr val="FFFF00"/>
                </a:solidFill>
                <a:ln w="222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8" name="Oval 26"/>
                <p:cNvSpPr>
                  <a:spLocks noChangeArrowheads="1"/>
                </p:cNvSpPr>
                <p:nvPr/>
              </p:nvSpPr>
              <p:spPr bwMode="auto">
                <a:xfrm>
                  <a:off x="1464" y="2977"/>
                  <a:ext cx="91" cy="9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39" name="Picture 27" descr="TP_tmp"/>
                <p:cNvPicPr>
                  <a:picLocks noChangeAspect="1" noChangeArrowheads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92" y="3226"/>
                  <a:ext cx="607" cy="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40" name="Rectangle 28"/>
                <p:cNvSpPr>
                  <a:spLocks noChangeArrowheads="1"/>
                </p:cNvSpPr>
                <p:nvPr/>
              </p:nvSpPr>
              <p:spPr bwMode="auto">
                <a:xfrm>
                  <a:off x="1192" y="3181"/>
                  <a:ext cx="635" cy="227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1" name="Oval 38"/>
                <p:cNvSpPr>
                  <a:spLocks noChangeArrowheads="1"/>
                </p:cNvSpPr>
                <p:nvPr/>
              </p:nvSpPr>
              <p:spPr bwMode="auto">
                <a:xfrm>
                  <a:off x="3239" y="2860"/>
                  <a:ext cx="90" cy="90"/>
                </a:xfrm>
                <a:prstGeom prst="ellipse">
                  <a:avLst/>
                </a:prstGeom>
                <a:solidFill>
                  <a:srgbClr val="FFFF00"/>
                </a:solidFill>
                <a:ln w="222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2" name="Oval 39"/>
                <p:cNvSpPr>
                  <a:spLocks noChangeArrowheads="1"/>
                </p:cNvSpPr>
                <p:nvPr/>
              </p:nvSpPr>
              <p:spPr bwMode="auto">
                <a:xfrm>
                  <a:off x="3274" y="2893"/>
                  <a:ext cx="22" cy="2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21" name="Rectangle 41"/>
              <p:cNvSpPr>
                <a:spLocks noChangeArrowheads="1"/>
              </p:cNvSpPr>
              <p:nvPr/>
            </p:nvSpPr>
            <p:spPr bwMode="auto">
              <a:xfrm>
                <a:off x="693" y="2183"/>
                <a:ext cx="5194" cy="1156"/>
              </a:xfrm>
              <a:prstGeom prst="rect">
                <a:avLst/>
              </a:prstGeom>
              <a:noFill/>
              <a:ln w="22225" cap="rnd">
                <a:solidFill>
                  <a:srgbClr val="FF66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2" name="Line 42"/>
              <p:cNvSpPr>
                <a:spLocks noChangeShapeType="1"/>
              </p:cNvSpPr>
              <p:nvPr/>
            </p:nvSpPr>
            <p:spPr bwMode="auto">
              <a:xfrm>
                <a:off x="2530" y="2183"/>
                <a:ext cx="0" cy="1156"/>
              </a:xfrm>
              <a:prstGeom prst="line">
                <a:avLst/>
              </a:prstGeom>
              <a:noFill/>
              <a:ln w="22225" cap="rnd">
                <a:solidFill>
                  <a:srgbClr val="FF66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3" name="Line 43"/>
              <p:cNvSpPr>
                <a:spLocks noChangeShapeType="1"/>
              </p:cNvSpPr>
              <p:nvPr/>
            </p:nvSpPr>
            <p:spPr bwMode="auto">
              <a:xfrm>
                <a:off x="4163" y="2183"/>
                <a:ext cx="0" cy="1156"/>
              </a:xfrm>
              <a:prstGeom prst="line">
                <a:avLst/>
              </a:prstGeom>
              <a:noFill/>
              <a:ln w="22225" cap="rnd">
                <a:solidFill>
                  <a:srgbClr val="FF66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16" name="Text Box 45"/>
            <p:cNvSpPr txBox="1">
              <a:spLocks noChangeArrowheads="1"/>
            </p:cNvSpPr>
            <p:nvPr/>
          </p:nvSpPr>
          <p:spPr bwMode="auto">
            <a:xfrm>
              <a:off x="1130" y="3412"/>
              <a:ext cx="856" cy="2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transverse</a:t>
              </a:r>
            </a:p>
          </p:txBody>
        </p:sp>
        <p:sp>
          <p:nvSpPr>
            <p:cNvPr id="17" name="Text Box 46"/>
            <p:cNvSpPr txBox="1">
              <a:spLocks noChangeArrowheads="1"/>
            </p:cNvSpPr>
            <p:nvPr/>
          </p:nvSpPr>
          <p:spPr bwMode="auto">
            <a:xfrm>
              <a:off x="4555" y="3412"/>
              <a:ext cx="856" cy="2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transverse</a:t>
              </a:r>
            </a:p>
          </p:txBody>
        </p:sp>
        <p:sp>
          <p:nvSpPr>
            <p:cNvPr id="18" name="Text Box 47"/>
            <p:cNvSpPr txBox="1">
              <a:spLocks noChangeArrowheads="1"/>
            </p:cNvSpPr>
            <p:nvPr/>
          </p:nvSpPr>
          <p:spPr bwMode="auto">
            <a:xfrm>
              <a:off x="2834" y="3407"/>
              <a:ext cx="943" cy="2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longitudinal</a:t>
              </a:r>
            </a:p>
          </p:txBody>
        </p:sp>
      </p:grpSp>
      <p:sp>
        <p:nvSpPr>
          <p:cNvPr id="43" name="Text Box 49"/>
          <p:cNvSpPr txBox="1">
            <a:spLocks noChangeArrowheads="1"/>
          </p:cNvSpPr>
          <p:nvPr/>
        </p:nvSpPr>
        <p:spPr bwMode="auto">
          <a:xfrm>
            <a:off x="383685" y="5991846"/>
            <a:ext cx="9109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Longitudinal polarization isn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’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t present for on-shell massless particles, the photon </a:t>
            </a:r>
          </a:p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can exist in two helicity states                   (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LH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RH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circularly polarized light)  </a:t>
            </a:r>
          </a:p>
        </p:txBody>
      </p:sp>
      <p:pic>
        <p:nvPicPr>
          <p:cNvPr id="44" name="Picture 5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35" y="6325221"/>
            <a:ext cx="876300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192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 </a:t>
            </a:r>
            <a:r>
              <a:rPr lang="en-US" dirty="0"/>
              <a:t>b</a:t>
            </a:r>
            <a:r>
              <a:rPr lang="en-US" dirty="0" smtClean="0"/>
              <a:t>oson </a:t>
            </a:r>
            <a:r>
              <a:rPr lang="en-US" dirty="0"/>
              <a:t>d</a:t>
            </a:r>
            <a:r>
              <a:rPr lang="en-US" dirty="0" smtClean="0"/>
              <a:t>ecay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28219" y="1131888"/>
            <a:ext cx="5946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To calculate the W-Boson decay rate first consider </a:t>
            </a:r>
          </a:p>
        </p:txBody>
      </p:sp>
      <p:pic>
        <p:nvPicPr>
          <p:cNvPr id="6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457" y="1239838"/>
            <a:ext cx="148907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" name="Group 84"/>
          <p:cNvGrpSpPr>
            <a:grpSpLocks noChangeAspect="1"/>
          </p:cNvGrpSpPr>
          <p:nvPr/>
        </p:nvGrpSpPr>
        <p:grpSpPr bwMode="auto">
          <a:xfrm>
            <a:off x="1272794" y="2011363"/>
            <a:ext cx="2897188" cy="1425575"/>
            <a:chOff x="920" y="1004"/>
            <a:chExt cx="1659" cy="816"/>
          </a:xfrm>
        </p:grpSpPr>
        <p:sp>
          <p:nvSpPr>
            <p:cNvPr id="8" name="Freeform 14"/>
            <p:cNvSpPr>
              <a:spLocks noChangeAspect="1"/>
            </p:cNvSpPr>
            <p:nvPr/>
          </p:nvSpPr>
          <p:spPr bwMode="auto">
            <a:xfrm rot="10800000">
              <a:off x="1301" y="1359"/>
              <a:ext cx="599" cy="134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Line 15"/>
            <p:cNvSpPr>
              <a:spLocks noChangeAspect="1" noChangeShapeType="1"/>
            </p:cNvSpPr>
            <p:nvPr/>
          </p:nvSpPr>
          <p:spPr bwMode="auto">
            <a:xfrm>
              <a:off x="1900" y="1431"/>
              <a:ext cx="433" cy="30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16"/>
            <p:cNvSpPr>
              <a:spLocks noChangeAspect="1" noChangeShapeType="1"/>
            </p:cNvSpPr>
            <p:nvPr/>
          </p:nvSpPr>
          <p:spPr bwMode="auto">
            <a:xfrm>
              <a:off x="1904" y="1436"/>
              <a:ext cx="239" cy="169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17"/>
            <p:cNvSpPr>
              <a:spLocks noChangeAspect="1" noChangeShapeType="1"/>
            </p:cNvSpPr>
            <p:nvPr/>
          </p:nvSpPr>
          <p:spPr bwMode="auto">
            <a:xfrm rot="6547757">
              <a:off x="1894" y="1123"/>
              <a:ext cx="433" cy="30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Line 18"/>
            <p:cNvSpPr>
              <a:spLocks noChangeAspect="1" noChangeShapeType="1"/>
            </p:cNvSpPr>
            <p:nvPr/>
          </p:nvSpPr>
          <p:spPr bwMode="auto">
            <a:xfrm rot="6547757">
              <a:off x="2082" y="1125"/>
              <a:ext cx="239" cy="168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3" name="Picture 43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1332"/>
              <a:ext cx="325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44" descr="TP_tmp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3" y="1004"/>
              <a:ext cx="188" cy="1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45" descr="TP_tmp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" y="1689"/>
              <a:ext cx="239" cy="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6" name="Picture 48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" y="1162"/>
              <a:ext cx="181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52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7" y="1671"/>
              <a:ext cx="181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8" name="Picture 54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" y="1068"/>
              <a:ext cx="181" cy="1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9" name="Text Box 56"/>
          <p:cNvSpPr txBox="1">
            <a:spLocks noChangeArrowheads="1"/>
          </p:cNvSpPr>
          <p:nvPr/>
        </p:nvSpPr>
        <p:spPr bwMode="auto">
          <a:xfrm>
            <a:off x="228219" y="1565276"/>
            <a:ext cx="3254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Want matrix element for : </a:t>
            </a:r>
          </a:p>
        </p:txBody>
      </p:sp>
      <p:grpSp>
        <p:nvGrpSpPr>
          <p:cNvPr id="20" name="Group 75"/>
          <p:cNvGrpSpPr>
            <a:grpSpLocks/>
          </p:cNvGrpSpPr>
          <p:nvPr/>
        </p:nvGrpSpPr>
        <p:grpSpPr bwMode="auto">
          <a:xfrm>
            <a:off x="4620832" y="1709738"/>
            <a:ext cx="4537075" cy="1835150"/>
            <a:chOff x="3120" y="845"/>
            <a:chExt cx="2858" cy="1156"/>
          </a:xfrm>
        </p:grpSpPr>
        <p:grpSp>
          <p:nvGrpSpPr>
            <p:cNvPr id="21" name="Group 73"/>
            <p:cNvGrpSpPr>
              <a:grpSpLocks/>
            </p:cNvGrpSpPr>
            <p:nvPr/>
          </p:nvGrpSpPr>
          <p:grpSpPr bwMode="auto">
            <a:xfrm>
              <a:off x="3120" y="845"/>
              <a:ext cx="2835" cy="1145"/>
              <a:chOff x="3188" y="913"/>
              <a:chExt cx="2835" cy="1145"/>
            </a:xfrm>
          </p:grpSpPr>
          <p:grpSp>
            <p:nvGrpSpPr>
              <p:cNvPr id="23" name="Group 67"/>
              <p:cNvGrpSpPr>
                <a:grpSpLocks/>
              </p:cNvGrpSpPr>
              <p:nvPr/>
            </p:nvGrpSpPr>
            <p:grpSpPr bwMode="auto">
              <a:xfrm>
                <a:off x="3188" y="913"/>
                <a:ext cx="2051" cy="696"/>
                <a:chOff x="3267" y="1084"/>
                <a:chExt cx="2051" cy="696"/>
              </a:xfrm>
            </p:grpSpPr>
            <p:sp>
              <p:nvSpPr>
                <p:cNvPr id="26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3267" y="1084"/>
                  <a:ext cx="1538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GB" smtClean="0">
                      <a:solidFill>
                        <a:schemeClr val="accent2"/>
                      </a:solidFill>
                      <a:cs typeface="+mn-cs"/>
                    </a:rPr>
                    <a:t>Incoming W-boson : </a:t>
                  </a:r>
                </a:p>
              </p:txBody>
            </p:sp>
            <p:pic>
              <p:nvPicPr>
                <p:cNvPr id="27" name="Picture 58" descr="TP_tmp"/>
                <p:cNvPicPr>
                  <a:picLocks noChangeAspect="1" noChangeArrowheads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21" y="1117"/>
                  <a:ext cx="497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8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3279" y="1317"/>
                  <a:ext cx="1530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GB" smtClean="0">
                      <a:solidFill>
                        <a:schemeClr val="accent2"/>
                      </a:solidFill>
                      <a:cs typeface="+mn-cs"/>
                    </a:rPr>
                    <a:t>Out-going electron : </a:t>
                  </a:r>
                </a:p>
              </p:txBody>
            </p:sp>
            <p:pic>
              <p:nvPicPr>
                <p:cNvPr id="29" name="Picture 60" descr="TP_tmp"/>
                <p:cNvPicPr>
                  <a:picLocks noChangeAspect="1" noChangeArrowheads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21" y="1344"/>
                  <a:ext cx="423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0" name="Group 66"/>
                <p:cNvGrpSpPr>
                  <a:grpSpLocks/>
                </p:cNvGrpSpPr>
                <p:nvPr/>
              </p:nvGrpSpPr>
              <p:grpSpPr bwMode="auto">
                <a:xfrm>
                  <a:off x="3282" y="1548"/>
                  <a:ext cx="1947" cy="232"/>
                  <a:chOff x="3279" y="1566"/>
                  <a:chExt cx="1947" cy="232"/>
                </a:xfrm>
              </p:grpSpPr>
              <p:sp>
                <p:nvSpPr>
                  <p:cNvPr id="31" name="Text Box 6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79" y="1566"/>
                    <a:ext cx="1690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defTabSz="96837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defTabSz="96837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defTabSz="96837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defTabSz="96837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GB" smtClean="0">
                        <a:solidFill>
                          <a:schemeClr val="accent2"/>
                        </a:solidFill>
                        <a:cs typeface="+mn-cs"/>
                      </a:rPr>
                      <a:t>Out-going                :     </a:t>
                    </a:r>
                  </a:p>
                </p:txBody>
              </p:sp>
              <p:pic>
                <p:nvPicPr>
                  <p:cNvPr id="32" name="Picture 63" descr="TP_tmp"/>
                  <p:cNvPicPr>
                    <a:picLocks noChangeAspect="1" noChangeArrowheads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95" y="1608"/>
                    <a:ext cx="184" cy="16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3" name="Picture 65" descr="TP_tmp"/>
                  <p:cNvPicPr>
                    <a:picLocks noChangeAspect="1" noChangeArrowheads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821" y="1595"/>
                    <a:ext cx="405" cy="20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24" name="Text Box 69"/>
              <p:cNvSpPr txBox="1">
                <a:spLocks noChangeArrowheads="1"/>
              </p:cNvSpPr>
              <p:nvPr/>
            </p:nvSpPr>
            <p:spPr bwMode="auto">
              <a:xfrm>
                <a:off x="3198" y="1706"/>
                <a:ext cx="148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GB" smtClean="0">
                    <a:solidFill>
                      <a:schemeClr val="accent2"/>
                    </a:solidFill>
                    <a:cs typeface="+mn-cs"/>
                  </a:rPr>
                  <a:t>Vertex factor           :</a:t>
                </a:r>
              </a:p>
            </p:txBody>
          </p:sp>
          <p:pic>
            <p:nvPicPr>
              <p:cNvPr id="25" name="Picture 71" descr="TP_tmp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3" y="1616"/>
                <a:ext cx="1380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2" name="Rectangle 74"/>
            <p:cNvSpPr>
              <a:spLocks noChangeArrowheads="1"/>
            </p:cNvSpPr>
            <p:nvPr/>
          </p:nvSpPr>
          <p:spPr bwMode="auto">
            <a:xfrm>
              <a:off x="3120" y="845"/>
              <a:ext cx="2858" cy="1156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34" name="Picture 7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57" y="3689351"/>
            <a:ext cx="56959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5" name="Group 99"/>
          <p:cNvGrpSpPr>
            <a:grpSpLocks/>
          </p:cNvGrpSpPr>
          <p:nvPr/>
        </p:nvGrpSpPr>
        <p:grpSpPr bwMode="auto">
          <a:xfrm>
            <a:off x="1598232" y="4481513"/>
            <a:ext cx="5688012" cy="684213"/>
            <a:chOff x="1125" y="2614"/>
            <a:chExt cx="3583" cy="431"/>
          </a:xfrm>
        </p:grpSpPr>
        <p:sp>
          <p:nvSpPr>
            <p:cNvPr id="36" name="AutoShape 78"/>
            <p:cNvSpPr>
              <a:spLocks noChangeArrowheads="1"/>
            </p:cNvSpPr>
            <p:nvPr/>
          </p:nvSpPr>
          <p:spPr bwMode="auto">
            <a:xfrm>
              <a:off x="1125" y="2773"/>
              <a:ext cx="181" cy="113"/>
            </a:xfrm>
            <a:prstGeom prst="rightArrow">
              <a:avLst>
                <a:gd name="adj1" fmla="val 50000"/>
                <a:gd name="adj2" fmla="val 40044"/>
              </a:avLst>
            </a:prstGeom>
            <a:solidFill>
              <a:srgbClr val="FFFF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37" name="Picture 80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" y="2636"/>
              <a:ext cx="3018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8" name="Rectangle 85"/>
            <p:cNvSpPr>
              <a:spLocks noChangeArrowheads="1"/>
            </p:cNvSpPr>
            <p:nvPr/>
          </p:nvSpPr>
          <p:spPr bwMode="auto">
            <a:xfrm>
              <a:off x="1624" y="2614"/>
              <a:ext cx="3084" cy="431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39" name="Group 100"/>
          <p:cNvGrpSpPr>
            <a:grpSpLocks/>
          </p:cNvGrpSpPr>
          <p:nvPr/>
        </p:nvGrpSpPr>
        <p:grpSpPr bwMode="auto">
          <a:xfrm>
            <a:off x="228219" y="5273676"/>
            <a:ext cx="8791575" cy="654050"/>
            <a:chOff x="262" y="3113"/>
            <a:chExt cx="5538" cy="412"/>
          </a:xfrm>
        </p:grpSpPr>
        <p:sp>
          <p:nvSpPr>
            <p:cNvPr id="40" name="Text Box 87"/>
            <p:cNvSpPr txBox="1">
              <a:spLocks noChangeArrowheads="1"/>
            </p:cNvSpPr>
            <p:nvPr/>
          </p:nvSpPr>
          <p:spPr bwMode="auto">
            <a:xfrm>
              <a:off x="262" y="3113"/>
              <a:ext cx="5538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This can be written in terms of the four-vector scalar product of the W-boson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 polarization                  and the weak charged current     </a:t>
              </a:r>
            </a:p>
          </p:txBody>
        </p:sp>
        <p:pic>
          <p:nvPicPr>
            <p:cNvPr id="41" name="Picture 88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" y="3323"/>
              <a:ext cx="497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2" name="Picture 89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" y="3321"/>
              <a:ext cx="184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43" name="Rectangle 95"/>
          <p:cNvSpPr>
            <a:spLocks noChangeArrowheads="1"/>
          </p:cNvSpPr>
          <p:nvPr/>
        </p:nvSpPr>
        <p:spPr bwMode="auto">
          <a:xfrm>
            <a:off x="1488694" y="6100763"/>
            <a:ext cx="2628900" cy="719138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4" name="Text Box 97"/>
          <p:cNvSpPr txBox="1">
            <a:spLocks noChangeArrowheads="1"/>
          </p:cNvSpPr>
          <p:nvPr/>
        </p:nvSpPr>
        <p:spPr bwMode="auto">
          <a:xfrm>
            <a:off x="4277932" y="6237288"/>
            <a:ext cx="638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with</a:t>
            </a:r>
          </a:p>
        </p:txBody>
      </p:sp>
      <p:pic>
        <p:nvPicPr>
          <p:cNvPr id="45" name="Picture 10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482" y="2644776"/>
            <a:ext cx="176212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6" name="Oval 102"/>
          <p:cNvSpPr>
            <a:spLocks noChangeArrowheads="1"/>
          </p:cNvSpPr>
          <p:nvPr/>
        </p:nvSpPr>
        <p:spPr bwMode="auto">
          <a:xfrm>
            <a:off x="2965069" y="2716213"/>
            <a:ext cx="71438" cy="73025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7" name="Text Box 103"/>
          <p:cNvSpPr txBox="1">
            <a:spLocks noChangeArrowheads="1"/>
          </p:cNvSpPr>
          <p:nvPr/>
        </p:nvSpPr>
        <p:spPr bwMode="auto">
          <a:xfrm>
            <a:off x="7770432" y="3689351"/>
            <a:ext cx="1138237" cy="5397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Note, no</a:t>
            </a:r>
          </a:p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propagator</a:t>
            </a:r>
          </a:p>
        </p:txBody>
      </p:sp>
      <p:pic>
        <p:nvPicPr>
          <p:cNvPr id="48" name="Picture 10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232" y="6172201"/>
            <a:ext cx="2452687" cy="614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9" name="Group 108"/>
          <p:cNvGrpSpPr>
            <a:grpSpLocks/>
          </p:cNvGrpSpPr>
          <p:nvPr/>
        </p:nvGrpSpPr>
        <p:grpSpPr bwMode="auto">
          <a:xfrm>
            <a:off x="5160582" y="6208713"/>
            <a:ext cx="3563937" cy="504825"/>
            <a:chOff x="3369" y="3702"/>
            <a:chExt cx="2245" cy="318"/>
          </a:xfrm>
        </p:grpSpPr>
        <p:sp>
          <p:nvSpPr>
            <p:cNvPr id="50" name="Rectangle 96"/>
            <p:cNvSpPr>
              <a:spLocks noChangeArrowheads="1"/>
            </p:cNvSpPr>
            <p:nvPr/>
          </p:nvSpPr>
          <p:spPr bwMode="auto">
            <a:xfrm>
              <a:off x="3369" y="3702"/>
              <a:ext cx="2245" cy="318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51" name="Picture 107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5" y="3725"/>
              <a:ext cx="213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73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W-Decay: </a:t>
            </a:r>
            <a:r>
              <a:rPr lang="en-US" dirty="0" smtClean="0"/>
              <a:t>the </a:t>
            </a:r>
            <a:r>
              <a:rPr lang="en-US" dirty="0"/>
              <a:t>l</a:t>
            </a:r>
            <a:r>
              <a:rPr lang="en-US" dirty="0" smtClean="0"/>
              <a:t>epton </a:t>
            </a:r>
            <a:r>
              <a:rPr lang="en-US" dirty="0"/>
              <a:t>c</a:t>
            </a:r>
            <a:r>
              <a:rPr lang="en-US" dirty="0" smtClean="0"/>
              <a:t>urrent</a:t>
            </a:r>
            <a:endParaRPr lang="en-US" dirty="0"/>
          </a:p>
        </p:txBody>
      </p:sp>
      <p:pic>
        <p:nvPicPr>
          <p:cNvPr id="5" name="Picture 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812" y="1196975"/>
            <a:ext cx="338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2762" y="1190625"/>
            <a:ext cx="3965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First consider the lepton current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-4701" y="1557338"/>
            <a:ext cx="3698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Work in Centre-of-Mass frame</a:t>
            </a:r>
          </a:p>
        </p:txBody>
      </p:sp>
      <p:grpSp>
        <p:nvGrpSpPr>
          <p:cNvPr id="8" name="Group 43"/>
          <p:cNvGrpSpPr>
            <a:grpSpLocks/>
          </p:cNvGrpSpPr>
          <p:nvPr/>
        </p:nvGrpSpPr>
        <p:grpSpPr bwMode="auto">
          <a:xfrm>
            <a:off x="895412" y="1952625"/>
            <a:ext cx="3313112" cy="1944688"/>
            <a:chOff x="875" y="1026"/>
            <a:chExt cx="2087" cy="1225"/>
          </a:xfrm>
        </p:grpSpPr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1079" y="1639"/>
              <a:ext cx="165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1873" y="1594"/>
              <a:ext cx="91" cy="90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V="1">
              <a:off x="2010" y="1117"/>
              <a:ext cx="657" cy="454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 rot="10800000" flipV="1">
              <a:off x="1170" y="1706"/>
              <a:ext cx="657" cy="454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3" name="Picture 16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" y="1571"/>
              <a:ext cx="9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17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" y="1026"/>
              <a:ext cx="25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19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" y="2047"/>
              <a:ext cx="22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6" name="Picture 21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" y="1321"/>
              <a:ext cx="341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7" name="Arc 22"/>
            <p:cNvSpPr>
              <a:spLocks/>
            </p:cNvSpPr>
            <p:nvPr/>
          </p:nvSpPr>
          <p:spPr bwMode="auto">
            <a:xfrm rot="2796888">
              <a:off x="2144" y="1436"/>
              <a:ext cx="208" cy="25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9776"/>
                <a:gd name="T1" fmla="*/ 0 h 21600"/>
                <a:gd name="T2" fmla="*/ 19776 w 19776"/>
                <a:gd name="T3" fmla="*/ 12913 h 21600"/>
                <a:gd name="T4" fmla="*/ 0 w 197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76" h="21600" fill="none" extrusionOk="0">
                  <a:moveTo>
                    <a:pt x="0" y="-1"/>
                  </a:moveTo>
                  <a:cubicBezTo>
                    <a:pt x="8569" y="-1"/>
                    <a:pt x="16329" y="5066"/>
                    <a:pt x="19776" y="12912"/>
                  </a:cubicBezTo>
                </a:path>
                <a:path w="19776" h="21600" stroke="0" extrusionOk="0">
                  <a:moveTo>
                    <a:pt x="0" y="-1"/>
                  </a:moveTo>
                  <a:cubicBezTo>
                    <a:pt x="8569" y="-1"/>
                    <a:pt x="16329" y="5066"/>
                    <a:pt x="19776" y="1291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8" name="Picture 23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" y="1469"/>
              <a:ext cx="11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9" name="Picture 2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437" y="1881188"/>
            <a:ext cx="3622675" cy="119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" name="Picture 2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12" y="3176588"/>
            <a:ext cx="1050925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4900674" y="3213100"/>
            <a:ext cx="638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with</a:t>
            </a:r>
          </a:p>
        </p:txBody>
      </p:sp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30224" y="4005263"/>
            <a:ext cx="8829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 the ultra-relativistic limit only </a:t>
            </a:r>
            <a:r>
              <a:rPr lang="en-GB" u="sng" smtClean="0">
                <a:solidFill>
                  <a:srgbClr val="FF0000"/>
                </a:solidFill>
                <a:cs typeface="+mn-cs"/>
              </a:rPr>
              <a:t>LH particles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u="sng" smtClean="0">
                <a:solidFill>
                  <a:srgbClr val="FF0000"/>
                </a:solidFill>
                <a:cs typeface="+mn-cs"/>
              </a:rPr>
              <a:t>RH anti-particles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participate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in the weak interaction so</a:t>
            </a:r>
          </a:p>
        </p:txBody>
      </p:sp>
      <p:pic>
        <p:nvPicPr>
          <p:cNvPr id="23" name="Picture 32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599" y="4683125"/>
            <a:ext cx="55784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" name="Text Box 33"/>
          <p:cNvSpPr txBox="1">
            <a:spLocks noChangeArrowheads="1"/>
          </p:cNvSpPr>
          <p:nvPr/>
        </p:nvSpPr>
        <p:spPr bwMode="auto">
          <a:xfrm>
            <a:off x="446149" y="5327650"/>
            <a:ext cx="827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Note: </a:t>
            </a:r>
          </a:p>
        </p:txBody>
      </p:sp>
      <p:pic>
        <p:nvPicPr>
          <p:cNvPr id="25" name="Picture 3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649" y="5330825"/>
            <a:ext cx="286226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Text Box 36"/>
          <p:cNvSpPr txBox="1">
            <a:spLocks noChangeArrowheads="1"/>
          </p:cNvSpPr>
          <p:nvPr/>
        </p:nvSpPr>
        <p:spPr bwMode="auto">
          <a:xfrm>
            <a:off x="512824" y="5999163"/>
            <a:ext cx="2824947" cy="371513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rgbClr val="FF0000"/>
                </a:solidFill>
                <a:cs typeface="+mn-cs"/>
              </a:rPr>
              <a:t>Chiral projection operator</a:t>
            </a:r>
          </a:p>
        </p:txBody>
      </p:sp>
      <p:sp>
        <p:nvSpPr>
          <p:cNvPr id="27" name="Line 37"/>
          <p:cNvSpPr>
            <a:spLocks noChangeShapeType="1"/>
          </p:cNvSpPr>
          <p:nvPr/>
        </p:nvSpPr>
        <p:spPr bwMode="auto">
          <a:xfrm flipV="1">
            <a:off x="2006662" y="5762625"/>
            <a:ext cx="0" cy="2174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8" name="Picture 39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149" y="5380038"/>
            <a:ext cx="39433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" name="Text Box 40"/>
          <p:cNvSpPr txBox="1">
            <a:spLocks noChangeArrowheads="1"/>
          </p:cNvSpPr>
          <p:nvPr/>
        </p:nvSpPr>
        <p:spPr bwMode="auto">
          <a:xfrm>
            <a:off x="5359462" y="5976938"/>
            <a:ext cx="2593551" cy="371513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ja-JP" altLang="en-GB" dirty="0" smtClean="0">
                <a:solidFill>
                  <a:srgbClr val="FF0000"/>
                </a:solidFill>
                <a:latin typeface="Palatino"/>
                <a:cs typeface="+mn-cs"/>
              </a:rPr>
              <a:t>“</a:t>
            </a:r>
            <a:r>
              <a:rPr lang="en-GB" dirty="0" err="1" smtClean="0">
                <a:solidFill>
                  <a:srgbClr val="FF0000"/>
                </a:solidFill>
                <a:cs typeface="+mn-cs"/>
              </a:rPr>
              <a:t>Helicity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 conservation</a:t>
            </a:r>
            <a:r>
              <a:rPr lang="ja-JP" altLang="en-GB" dirty="0" smtClean="0">
                <a:solidFill>
                  <a:srgbClr val="FF0000"/>
                </a:solidFill>
                <a:latin typeface="Palatino"/>
                <a:cs typeface="+mn-cs"/>
              </a:rPr>
              <a:t>”</a:t>
            </a:r>
            <a:endParaRPr lang="en-GB" dirty="0" smtClean="0">
              <a:solidFill>
                <a:srgbClr val="FF0000"/>
              </a:solidFill>
              <a:cs typeface="+mn-cs"/>
            </a:endParaRPr>
          </a:p>
        </p:txBody>
      </p:sp>
      <p:sp>
        <p:nvSpPr>
          <p:cNvPr id="30" name="Line 41"/>
          <p:cNvSpPr>
            <a:spLocks noChangeShapeType="1"/>
          </p:cNvSpPr>
          <p:nvPr/>
        </p:nvSpPr>
        <p:spPr bwMode="auto">
          <a:xfrm flipV="1">
            <a:off x="6853299" y="5740400"/>
            <a:ext cx="0" cy="2174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1" name="Line 44"/>
          <p:cNvSpPr>
            <a:spLocks noChangeShapeType="1"/>
          </p:cNvSpPr>
          <p:nvPr/>
        </p:nvSpPr>
        <p:spPr bwMode="auto">
          <a:xfrm flipH="1">
            <a:off x="6707373" y="4330329"/>
            <a:ext cx="179387" cy="431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2" name="Line 45"/>
          <p:cNvSpPr>
            <a:spLocks noChangeShapeType="1"/>
          </p:cNvSpPr>
          <p:nvPr/>
        </p:nvSpPr>
        <p:spPr bwMode="auto">
          <a:xfrm>
            <a:off x="4704896" y="4321466"/>
            <a:ext cx="762516" cy="431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auto">
          <a:xfrm>
            <a:off x="138174" y="5192713"/>
            <a:ext cx="8893175" cy="1582737"/>
          </a:xfrm>
          <a:prstGeom prst="bracketPair">
            <a:avLst>
              <a:gd name="adj" fmla="val 16667"/>
            </a:avLst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35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W-Decay: </a:t>
            </a:r>
            <a:r>
              <a:rPr lang="en-US" dirty="0" smtClean="0"/>
              <a:t>the </a:t>
            </a:r>
            <a:r>
              <a:rPr lang="en-US" dirty="0"/>
              <a:t>l</a:t>
            </a:r>
            <a:r>
              <a:rPr lang="en-US" dirty="0" smtClean="0"/>
              <a:t>epton </a:t>
            </a:r>
            <a:r>
              <a:rPr lang="en-US" dirty="0"/>
              <a:t>c</a:t>
            </a:r>
            <a:r>
              <a:rPr lang="en-US" dirty="0" smtClean="0"/>
              <a:t>urrent</a:t>
            </a:r>
            <a:endParaRPr lang="en-US" dirty="0"/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5281012" y="1092245"/>
            <a:ext cx="3384550" cy="1944687"/>
            <a:chOff x="875" y="663"/>
            <a:chExt cx="2132" cy="1225"/>
          </a:xfrm>
        </p:grpSpPr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1079" y="1276"/>
              <a:ext cx="165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" name="Oval 8"/>
            <p:cNvSpPr>
              <a:spLocks noChangeArrowheads="1"/>
            </p:cNvSpPr>
            <p:nvPr/>
          </p:nvSpPr>
          <p:spPr bwMode="auto">
            <a:xfrm>
              <a:off x="1873" y="1231"/>
              <a:ext cx="91" cy="90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 flipV="1">
              <a:off x="2010" y="754"/>
              <a:ext cx="657" cy="454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 rot="10800000" flipV="1">
              <a:off x="1170" y="1343"/>
              <a:ext cx="657" cy="454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0" name="Picture 11" descr="TP_tmp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" y="1208"/>
              <a:ext cx="9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1" name="Picture 12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2" y="663"/>
              <a:ext cx="25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" name="Picture 13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" y="1684"/>
              <a:ext cx="22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" name="Picture 14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" y="958"/>
              <a:ext cx="341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4" name="Arc 15"/>
            <p:cNvSpPr>
              <a:spLocks/>
            </p:cNvSpPr>
            <p:nvPr/>
          </p:nvSpPr>
          <p:spPr bwMode="auto">
            <a:xfrm rot="2796888">
              <a:off x="2144" y="1073"/>
              <a:ext cx="208" cy="25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9776"/>
                <a:gd name="T1" fmla="*/ 0 h 21600"/>
                <a:gd name="T2" fmla="*/ 19776 w 19776"/>
                <a:gd name="T3" fmla="*/ 12913 h 21600"/>
                <a:gd name="T4" fmla="*/ 0 w 197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76" h="21600" fill="none" extrusionOk="0">
                  <a:moveTo>
                    <a:pt x="0" y="-1"/>
                  </a:moveTo>
                  <a:cubicBezTo>
                    <a:pt x="8569" y="-1"/>
                    <a:pt x="16329" y="5066"/>
                    <a:pt x="19776" y="12912"/>
                  </a:cubicBezTo>
                </a:path>
                <a:path w="19776" h="21600" stroke="0" extrusionOk="0">
                  <a:moveTo>
                    <a:pt x="0" y="-1"/>
                  </a:moveTo>
                  <a:cubicBezTo>
                    <a:pt x="8569" y="-1"/>
                    <a:pt x="16329" y="5066"/>
                    <a:pt x="19776" y="1291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5" name="Picture 16" descr="TP_tmp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" y="1106"/>
              <a:ext cx="11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" name="AutoShape 17"/>
            <p:cNvSpPr>
              <a:spLocks noChangeArrowheads="1"/>
            </p:cNvSpPr>
            <p:nvPr/>
          </p:nvSpPr>
          <p:spPr bwMode="auto">
            <a:xfrm rot="8729822">
              <a:off x="1238" y="1458"/>
              <a:ext cx="363" cy="90"/>
            </a:xfrm>
            <a:prstGeom prst="rightArrow">
              <a:avLst>
                <a:gd name="adj1" fmla="val 50000"/>
                <a:gd name="adj2" fmla="val 100833"/>
              </a:avLst>
            </a:prstGeom>
            <a:solidFill>
              <a:srgbClr val="FF00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AutoShape 18"/>
            <p:cNvSpPr>
              <a:spLocks noChangeArrowheads="1"/>
            </p:cNvSpPr>
            <p:nvPr/>
          </p:nvSpPr>
          <p:spPr bwMode="auto">
            <a:xfrm rot="8729822">
              <a:off x="2145" y="823"/>
              <a:ext cx="363" cy="90"/>
            </a:xfrm>
            <a:prstGeom prst="rightArrow">
              <a:avLst>
                <a:gd name="adj1" fmla="val 50000"/>
                <a:gd name="adj2" fmla="val 100833"/>
              </a:avLst>
            </a:prstGeom>
            <a:solidFill>
              <a:srgbClr val="FF00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8" name="Picture 19" descr="TP_tmp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" y="890"/>
              <a:ext cx="478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9" name="Picture 21" descr="TP_tmp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5" y="1593"/>
              <a:ext cx="496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20" name="Picture 2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12" y="1308145"/>
            <a:ext cx="25114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" name="Text Box 25"/>
          <p:cNvSpPr txBox="1">
            <a:spLocks noChangeArrowheads="1"/>
          </p:cNvSpPr>
          <p:nvPr/>
        </p:nvSpPr>
        <p:spPr bwMode="auto">
          <a:xfrm>
            <a:off x="59725" y="912857"/>
            <a:ext cx="43110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We have already calculated the current </a:t>
            </a: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329600" y="1689145"/>
            <a:ext cx="2187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when considering </a:t>
            </a:r>
          </a:p>
        </p:txBody>
      </p:sp>
      <p:pic>
        <p:nvPicPr>
          <p:cNvPr id="23" name="Picture 2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600" y="1708195"/>
            <a:ext cx="18113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96237" y="2093957"/>
            <a:ext cx="314410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From page 128 we have for</a:t>
            </a:r>
          </a:p>
        </p:txBody>
      </p:sp>
      <p:pic>
        <p:nvPicPr>
          <p:cNvPr id="25" name="Picture 3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75" y="2100307"/>
            <a:ext cx="611187" cy="29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Rectangle 32"/>
          <p:cNvSpPr>
            <a:spLocks noChangeArrowheads="1"/>
          </p:cNvSpPr>
          <p:nvPr/>
        </p:nvSpPr>
        <p:spPr bwMode="auto">
          <a:xfrm>
            <a:off x="888400" y="2497182"/>
            <a:ext cx="3636962" cy="576263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7" name="Text Box 34"/>
          <p:cNvSpPr txBox="1">
            <a:spLocks noChangeArrowheads="1"/>
          </p:cNvSpPr>
          <p:nvPr/>
        </p:nvSpPr>
        <p:spPr bwMode="auto">
          <a:xfrm>
            <a:off x="131162" y="3116307"/>
            <a:ext cx="817112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For the charged current weak Interaction we only have to consider this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single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combination of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helicities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pic>
        <p:nvPicPr>
          <p:cNvPr id="28" name="Picture 3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50" y="2568620"/>
            <a:ext cx="35052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Picture 37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7" y="3792582"/>
            <a:ext cx="87344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" name="Text Box 44"/>
          <p:cNvSpPr txBox="1">
            <a:spLocks noChangeArrowheads="1"/>
          </p:cNvSpPr>
          <p:nvPr/>
        </p:nvSpPr>
        <p:spPr bwMode="auto">
          <a:xfrm>
            <a:off x="288325" y="4291057"/>
            <a:ext cx="581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and the three possible W-Boson polarization states:</a:t>
            </a:r>
          </a:p>
        </p:txBody>
      </p:sp>
      <p:pic>
        <p:nvPicPr>
          <p:cNvPr id="31" name="Picture 4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00" y="4673645"/>
            <a:ext cx="77692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" name="Line 48"/>
          <p:cNvSpPr>
            <a:spLocks noChangeShapeType="1"/>
          </p:cNvSpPr>
          <p:nvPr/>
        </p:nvSpPr>
        <p:spPr bwMode="auto">
          <a:xfrm>
            <a:off x="5998562" y="6097632"/>
            <a:ext cx="2160588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3" name="Picture 52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587" y="5989682"/>
            <a:ext cx="146050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4" name="Picture 55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725" y="5592807"/>
            <a:ext cx="541337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" name="AutoShape 62"/>
          <p:cNvSpPr>
            <a:spLocks noChangeArrowheads="1"/>
          </p:cNvSpPr>
          <p:nvPr/>
        </p:nvSpPr>
        <p:spPr bwMode="auto">
          <a:xfrm>
            <a:off x="6647850" y="6026195"/>
            <a:ext cx="973137" cy="142875"/>
          </a:xfrm>
          <a:prstGeom prst="rightArrow">
            <a:avLst>
              <a:gd name="adj1" fmla="val 50000"/>
              <a:gd name="adj2" fmla="val 170278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6" name="Oval 63"/>
          <p:cNvSpPr>
            <a:spLocks noChangeArrowheads="1"/>
          </p:cNvSpPr>
          <p:nvPr/>
        </p:nvSpPr>
        <p:spPr bwMode="auto">
          <a:xfrm>
            <a:off x="7006625" y="6026195"/>
            <a:ext cx="144462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7" name="Line 69"/>
          <p:cNvSpPr>
            <a:spLocks noChangeShapeType="1"/>
          </p:cNvSpPr>
          <p:nvPr/>
        </p:nvSpPr>
        <p:spPr bwMode="auto">
          <a:xfrm>
            <a:off x="3407762" y="6097632"/>
            <a:ext cx="2160588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8" name="Picture 70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787" y="5989682"/>
            <a:ext cx="146050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9" name="Picture 71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37" y="5629320"/>
            <a:ext cx="541338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0" name="AutoShape 72"/>
          <p:cNvSpPr>
            <a:spLocks noChangeArrowheads="1"/>
          </p:cNvSpPr>
          <p:nvPr/>
        </p:nvSpPr>
        <p:spPr bwMode="auto">
          <a:xfrm rot="16200000">
            <a:off x="4001488" y="5935707"/>
            <a:ext cx="971550" cy="142875"/>
          </a:xfrm>
          <a:prstGeom prst="rightArrow">
            <a:avLst>
              <a:gd name="adj1" fmla="val 50000"/>
              <a:gd name="adj2" fmla="val 170000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1" name="Oval 73"/>
          <p:cNvSpPr>
            <a:spLocks noChangeArrowheads="1"/>
          </p:cNvSpPr>
          <p:nvPr/>
        </p:nvSpPr>
        <p:spPr bwMode="auto">
          <a:xfrm>
            <a:off x="4415825" y="6026195"/>
            <a:ext cx="144462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42" name="Picture 76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086" y="6551971"/>
            <a:ext cx="760412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78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62" y="6386557"/>
            <a:ext cx="9636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4" name="Rectangle 80"/>
          <p:cNvSpPr>
            <a:spLocks noChangeArrowheads="1"/>
          </p:cNvSpPr>
          <p:nvPr/>
        </p:nvSpPr>
        <p:spPr bwMode="auto">
          <a:xfrm>
            <a:off x="3986497" y="6503153"/>
            <a:ext cx="1009650" cy="36036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5" name="Rectangle 81"/>
          <p:cNvSpPr>
            <a:spLocks noChangeArrowheads="1"/>
          </p:cNvSpPr>
          <p:nvPr/>
        </p:nvSpPr>
        <p:spPr bwMode="auto">
          <a:xfrm>
            <a:off x="6647850" y="6313532"/>
            <a:ext cx="1008062" cy="360363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6" name="Line 82"/>
          <p:cNvSpPr>
            <a:spLocks noChangeShapeType="1"/>
          </p:cNvSpPr>
          <p:nvPr/>
        </p:nvSpPr>
        <p:spPr bwMode="auto">
          <a:xfrm>
            <a:off x="599475" y="6097632"/>
            <a:ext cx="2160587" cy="0"/>
          </a:xfrm>
          <a:prstGeom prst="line">
            <a:avLst/>
          </a:prstGeom>
          <a:noFill/>
          <a:ln w="22225">
            <a:solidFill>
              <a:schemeClr val="tx1"/>
            </a:solidFill>
            <a:prstDash val="sysDot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47" name="Picture 83" descr="TP_tm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087" y="5989682"/>
            <a:ext cx="144463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8" name="Picture 84" descr="TP_tmp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37" y="5592807"/>
            <a:ext cx="541338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" name="AutoShape 85"/>
          <p:cNvSpPr>
            <a:spLocks noChangeArrowheads="1"/>
          </p:cNvSpPr>
          <p:nvPr/>
        </p:nvSpPr>
        <p:spPr bwMode="auto">
          <a:xfrm rot="10800000">
            <a:off x="1140812" y="6026195"/>
            <a:ext cx="969963" cy="142875"/>
          </a:xfrm>
          <a:prstGeom prst="rightArrow">
            <a:avLst>
              <a:gd name="adj1" fmla="val 50000"/>
              <a:gd name="adj2" fmla="val 169722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0" name="Oval 86"/>
          <p:cNvSpPr>
            <a:spLocks noChangeArrowheads="1"/>
          </p:cNvSpPr>
          <p:nvPr/>
        </p:nvSpPr>
        <p:spPr bwMode="auto">
          <a:xfrm>
            <a:off x="1607537" y="6026195"/>
            <a:ext cx="144463" cy="14287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51" name="Picture 87" descr="TP_tmp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737" y="6421482"/>
            <a:ext cx="9636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2" name="Rectangle 88"/>
          <p:cNvSpPr>
            <a:spLocks noChangeArrowheads="1"/>
          </p:cNvSpPr>
          <p:nvPr/>
        </p:nvSpPr>
        <p:spPr bwMode="auto">
          <a:xfrm>
            <a:off x="1175737" y="6350045"/>
            <a:ext cx="1008063" cy="36036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89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W-Decay: </a:t>
            </a:r>
            <a:r>
              <a:rPr lang="en-US" dirty="0" smtClean="0"/>
              <a:t>the lepton </a:t>
            </a:r>
            <a:r>
              <a:rPr lang="en-US" dirty="0"/>
              <a:t>c</a:t>
            </a:r>
            <a:r>
              <a:rPr lang="en-US" dirty="0" smtClean="0"/>
              <a:t>urrent</a:t>
            </a:r>
            <a:endParaRPr lang="en-US" dirty="0"/>
          </a:p>
        </p:txBody>
      </p:sp>
      <p:grpSp>
        <p:nvGrpSpPr>
          <p:cNvPr id="5" name="Group 73"/>
          <p:cNvGrpSpPr>
            <a:grpSpLocks/>
          </p:cNvGrpSpPr>
          <p:nvPr/>
        </p:nvGrpSpPr>
        <p:grpSpPr bwMode="auto">
          <a:xfrm>
            <a:off x="7938" y="3672430"/>
            <a:ext cx="9245600" cy="1512887"/>
            <a:chOff x="149" y="2069"/>
            <a:chExt cx="5825" cy="953"/>
          </a:xfrm>
        </p:grpSpPr>
        <p:grpSp>
          <p:nvGrpSpPr>
            <p:cNvPr id="6" name="Group 50"/>
            <p:cNvGrpSpPr>
              <a:grpSpLocks/>
            </p:cNvGrpSpPr>
            <p:nvPr/>
          </p:nvGrpSpPr>
          <p:grpSpPr bwMode="auto">
            <a:xfrm>
              <a:off x="149" y="2069"/>
              <a:ext cx="295" cy="884"/>
              <a:chOff x="149" y="1684"/>
              <a:chExt cx="295" cy="884"/>
            </a:xfrm>
          </p:grpSpPr>
          <p:pic>
            <p:nvPicPr>
              <p:cNvPr id="10" name="Picture 35" descr="TP_tmp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" y="1729"/>
                <a:ext cx="227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ectangle 40"/>
              <p:cNvSpPr>
                <a:spLocks noChangeArrowheads="1"/>
              </p:cNvSpPr>
              <p:nvPr/>
            </p:nvSpPr>
            <p:spPr bwMode="auto">
              <a:xfrm>
                <a:off x="149" y="2024"/>
                <a:ext cx="295" cy="227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12" name="Picture 41" descr="TP_tmp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" y="2047"/>
                <a:ext cx="204" cy="1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3" name="Group 47"/>
              <p:cNvGrpSpPr>
                <a:grpSpLocks/>
              </p:cNvGrpSpPr>
              <p:nvPr/>
            </p:nvGrpSpPr>
            <p:grpSpPr bwMode="auto">
              <a:xfrm>
                <a:off x="149" y="2341"/>
                <a:ext cx="295" cy="205"/>
                <a:chOff x="149" y="2342"/>
                <a:chExt cx="295" cy="205"/>
              </a:xfrm>
            </p:grpSpPr>
            <p:sp>
              <p:nvSpPr>
                <p:cNvPr id="16" name="Rectangle 44"/>
                <p:cNvSpPr>
                  <a:spLocks noChangeArrowheads="1"/>
                </p:cNvSpPr>
                <p:nvPr/>
              </p:nvSpPr>
              <p:spPr bwMode="auto">
                <a:xfrm>
                  <a:off x="149" y="2342"/>
                  <a:ext cx="295" cy="2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17" name="Picture 45" descr="TP_tmp"/>
                <p:cNvPicPr>
                  <a:picLocks noChangeAspect="1" noChangeArrowheads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4" y="2365"/>
                  <a:ext cx="227" cy="1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4" name="Rectangle 48"/>
              <p:cNvSpPr>
                <a:spLocks noChangeArrowheads="1"/>
              </p:cNvSpPr>
              <p:nvPr/>
            </p:nvSpPr>
            <p:spPr bwMode="auto">
              <a:xfrm>
                <a:off x="149" y="2341"/>
                <a:ext cx="295" cy="227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5" name="Rectangle 49"/>
              <p:cNvSpPr>
                <a:spLocks noChangeArrowheads="1"/>
              </p:cNvSpPr>
              <p:nvPr/>
            </p:nvSpPr>
            <p:spPr bwMode="auto">
              <a:xfrm>
                <a:off x="149" y="1684"/>
                <a:ext cx="295" cy="227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pic>
          <p:nvPicPr>
            <p:cNvPr id="7" name="Picture 57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" y="2069"/>
              <a:ext cx="5440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" name="Picture 60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" y="2409"/>
              <a:ext cx="4887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" name="Picture 63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" y="2717"/>
              <a:ext cx="5440" cy="3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8" name="Picture 6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188" y="5326605"/>
            <a:ext cx="338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6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6393405"/>
            <a:ext cx="338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" name="Picture 6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38" y="5853655"/>
            <a:ext cx="26574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" name="Rectangle 69"/>
          <p:cNvSpPr>
            <a:spLocks noChangeArrowheads="1"/>
          </p:cNvSpPr>
          <p:nvPr/>
        </p:nvSpPr>
        <p:spPr bwMode="auto">
          <a:xfrm>
            <a:off x="3097213" y="5218655"/>
            <a:ext cx="3708400" cy="165735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0" y="1007017"/>
            <a:ext cx="4460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For a W-boson at rest these become:</a:t>
            </a:r>
          </a:p>
        </p:txBody>
      </p:sp>
      <p:pic>
        <p:nvPicPr>
          <p:cNvPr id="23" name="Picture 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367380"/>
            <a:ext cx="7331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17463" y="1980155"/>
            <a:ext cx="83486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Can now calculate the matrix element for the different polarization states</a:t>
            </a:r>
          </a:p>
        </p:txBody>
      </p:sp>
      <p:sp>
        <p:nvSpPr>
          <p:cNvPr id="25" name="Text Box 51"/>
          <p:cNvSpPr txBox="1">
            <a:spLocks noChangeArrowheads="1"/>
          </p:cNvSpPr>
          <p:nvPr/>
        </p:nvSpPr>
        <p:spPr bwMode="auto">
          <a:xfrm>
            <a:off x="4860925" y="3031080"/>
            <a:ext cx="3654425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Decay at rest :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mtClean="0">
                <a:cs typeface="+mn-cs"/>
              </a:rPr>
              <a:t>E</a:t>
            </a:r>
            <a:r>
              <a:rPr lang="en-GB" baseline="-25000" smtClean="0">
                <a:cs typeface="+mn-cs"/>
              </a:rPr>
              <a:t>e</a:t>
            </a:r>
            <a:r>
              <a:rPr lang="en-GB" smtClean="0">
                <a:cs typeface="+mn-cs"/>
              </a:rPr>
              <a:t> = E</a:t>
            </a:r>
            <a:r>
              <a:rPr lang="en-GB" baseline="-25000" smtClean="0">
                <a:latin typeface="Symbol" charset="0"/>
                <a:cs typeface="+mn-cs"/>
              </a:rPr>
              <a:t>n</a:t>
            </a:r>
            <a:r>
              <a:rPr lang="en-GB" smtClean="0">
                <a:cs typeface="+mn-cs"/>
              </a:rPr>
              <a:t> = m</a:t>
            </a:r>
            <a:r>
              <a:rPr lang="en-GB" baseline="-25000" smtClean="0">
                <a:cs typeface="+mn-cs"/>
              </a:rPr>
              <a:t>W</a:t>
            </a:r>
            <a:r>
              <a:rPr lang="en-GB" smtClean="0">
                <a:cs typeface="+mn-cs"/>
              </a:rPr>
              <a:t>/2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pic>
        <p:nvPicPr>
          <p:cNvPr id="26" name="Picture 5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2338930"/>
            <a:ext cx="7361238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" name="Line 56"/>
          <p:cNvSpPr>
            <a:spLocks noChangeShapeType="1"/>
          </p:cNvSpPr>
          <p:nvPr/>
        </p:nvSpPr>
        <p:spPr bwMode="auto">
          <a:xfrm flipV="1">
            <a:off x="5418138" y="2772317"/>
            <a:ext cx="182562" cy="25082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8" name="Text Box 70"/>
          <p:cNvSpPr txBox="1">
            <a:spLocks noChangeArrowheads="1"/>
          </p:cNvSpPr>
          <p:nvPr/>
        </p:nvSpPr>
        <p:spPr bwMode="auto">
          <a:xfrm>
            <a:off x="3600450" y="2431005"/>
            <a:ext cx="638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with</a:t>
            </a:r>
          </a:p>
        </p:txBody>
      </p:sp>
      <p:sp>
        <p:nvSpPr>
          <p:cNvPr id="29" name="Text Box 71"/>
          <p:cNvSpPr txBox="1">
            <a:spLocks noChangeArrowheads="1"/>
          </p:cNvSpPr>
          <p:nvPr/>
        </p:nvSpPr>
        <p:spPr bwMode="auto">
          <a:xfrm>
            <a:off x="53975" y="3204117"/>
            <a:ext cx="1120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giving</a:t>
            </a:r>
          </a:p>
        </p:txBody>
      </p:sp>
      <p:sp>
        <p:nvSpPr>
          <p:cNvPr id="30" name="AutoShape 74"/>
          <p:cNvSpPr>
            <a:spLocks noChangeArrowheads="1"/>
          </p:cNvSpPr>
          <p:nvPr/>
        </p:nvSpPr>
        <p:spPr bwMode="auto">
          <a:xfrm>
            <a:off x="1909763" y="5833017"/>
            <a:ext cx="576262" cy="288925"/>
          </a:xfrm>
          <a:prstGeom prst="rightArrow">
            <a:avLst>
              <a:gd name="adj1" fmla="val 50000"/>
              <a:gd name="adj2" fmla="val 49863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2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W-Decay: </a:t>
            </a:r>
            <a:r>
              <a:rPr lang="en-US" dirty="0" smtClean="0"/>
              <a:t>the </a:t>
            </a:r>
            <a:r>
              <a:rPr lang="en-US" dirty="0"/>
              <a:t>l</a:t>
            </a:r>
            <a:r>
              <a:rPr lang="en-US" dirty="0" smtClean="0"/>
              <a:t>epton </a:t>
            </a:r>
            <a:r>
              <a:rPr lang="en-US" dirty="0"/>
              <a:t>c</a:t>
            </a:r>
            <a:r>
              <a:rPr lang="en-US" dirty="0" smtClean="0"/>
              <a:t>urrent</a:t>
            </a:r>
            <a:endParaRPr lang="en-US" dirty="0"/>
          </a:p>
        </p:txBody>
      </p:sp>
      <p:grpSp>
        <p:nvGrpSpPr>
          <p:cNvPr id="5" name="Group 217"/>
          <p:cNvGrpSpPr>
            <a:grpSpLocks/>
          </p:cNvGrpSpPr>
          <p:nvPr/>
        </p:nvGrpSpPr>
        <p:grpSpPr bwMode="auto">
          <a:xfrm>
            <a:off x="254000" y="1402327"/>
            <a:ext cx="8893175" cy="3924300"/>
            <a:chOff x="353" y="119"/>
            <a:chExt cx="5602" cy="2472"/>
          </a:xfrm>
        </p:grpSpPr>
        <p:grpSp>
          <p:nvGrpSpPr>
            <p:cNvPr id="6" name="Group 204"/>
            <p:cNvGrpSpPr>
              <a:grpSpLocks/>
            </p:cNvGrpSpPr>
            <p:nvPr/>
          </p:nvGrpSpPr>
          <p:grpSpPr bwMode="auto">
            <a:xfrm>
              <a:off x="557" y="1298"/>
              <a:ext cx="5103" cy="998"/>
              <a:chOff x="557" y="1321"/>
              <a:chExt cx="5103" cy="998"/>
            </a:xfrm>
          </p:grpSpPr>
          <p:grpSp>
            <p:nvGrpSpPr>
              <p:cNvPr id="65" name="Group 185"/>
              <p:cNvGrpSpPr>
                <a:grpSpLocks/>
              </p:cNvGrpSpPr>
              <p:nvPr/>
            </p:nvGrpSpPr>
            <p:grpSpPr bwMode="auto">
              <a:xfrm>
                <a:off x="557" y="1321"/>
                <a:ext cx="1415" cy="998"/>
                <a:chOff x="262" y="2546"/>
                <a:chExt cx="1415" cy="998"/>
              </a:xfrm>
            </p:grpSpPr>
            <p:sp>
              <p:nvSpPr>
                <p:cNvPr id="87" name="Freeform 56"/>
                <p:cNvSpPr>
                  <a:spLocks/>
                </p:cNvSpPr>
                <p:nvPr/>
              </p:nvSpPr>
              <p:spPr bwMode="auto">
                <a:xfrm>
                  <a:off x="429" y="2575"/>
                  <a:ext cx="1056" cy="720"/>
                </a:xfrm>
                <a:custGeom>
                  <a:avLst/>
                  <a:gdLst>
                    <a:gd name="T0" fmla="*/ 0 w 1314"/>
                    <a:gd name="T1" fmla="*/ 1194 h 1194"/>
                    <a:gd name="T2" fmla="*/ 215 w 1314"/>
                    <a:gd name="T3" fmla="*/ 1175 h 1194"/>
                    <a:gd name="T4" fmla="*/ 399 w 1314"/>
                    <a:gd name="T5" fmla="*/ 1130 h 1194"/>
                    <a:gd name="T6" fmla="*/ 598 w 1314"/>
                    <a:gd name="T7" fmla="*/ 1035 h 1194"/>
                    <a:gd name="T8" fmla="*/ 846 w 1314"/>
                    <a:gd name="T9" fmla="*/ 840 h 1194"/>
                    <a:gd name="T10" fmla="*/ 1036 w 1314"/>
                    <a:gd name="T11" fmla="*/ 606 h 1194"/>
                    <a:gd name="T12" fmla="*/ 1175 w 1314"/>
                    <a:gd name="T13" fmla="*/ 341 h 1194"/>
                    <a:gd name="T14" fmla="*/ 1314 w 1314"/>
                    <a:gd name="T15" fmla="*/ 0 h 1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14" h="1194">
                      <a:moveTo>
                        <a:pt x="0" y="1194"/>
                      </a:moveTo>
                      <a:cubicBezTo>
                        <a:pt x="36" y="1192"/>
                        <a:pt x="149" y="1186"/>
                        <a:pt x="215" y="1175"/>
                      </a:cubicBezTo>
                      <a:cubicBezTo>
                        <a:pt x="281" y="1164"/>
                        <a:pt x="335" y="1153"/>
                        <a:pt x="399" y="1130"/>
                      </a:cubicBezTo>
                      <a:cubicBezTo>
                        <a:pt x="463" y="1107"/>
                        <a:pt x="523" y="1083"/>
                        <a:pt x="598" y="1035"/>
                      </a:cubicBezTo>
                      <a:cubicBezTo>
                        <a:pt x="673" y="987"/>
                        <a:pt x="773" y="912"/>
                        <a:pt x="846" y="840"/>
                      </a:cubicBezTo>
                      <a:cubicBezTo>
                        <a:pt x="919" y="768"/>
                        <a:pt x="981" y="689"/>
                        <a:pt x="1036" y="606"/>
                      </a:cubicBezTo>
                      <a:cubicBezTo>
                        <a:pt x="1091" y="523"/>
                        <a:pt x="1129" y="442"/>
                        <a:pt x="1175" y="341"/>
                      </a:cubicBezTo>
                      <a:cubicBezTo>
                        <a:pt x="1221" y="240"/>
                        <a:pt x="1285" y="71"/>
                        <a:pt x="1314" y="0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88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333" y="3304"/>
                  <a:ext cx="1296" cy="0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89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429" y="3313"/>
                  <a:ext cx="0" cy="3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90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1485" y="3313"/>
                  <a:ext cx="0" cy="3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91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262" y="3340"/>
                  <a:ext cx="288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lang="en-US" sz="1400" i="1">
                      <a:solidFill>
                        <a:schemeClr val="tx1"/>
                      </a:solidFill>
                      <a:latin typeface="Palatino" charset="0"/>
                      <a:cs typeface="+mn-cs"/>
                    </a:rPr>
                    <a:t>-1</a:t>
                  </a:r>
                  <a:endParaRPr lang="en-US" sz="2400" i="1">
                    <a:solidFill>
                      <a:schemeClr val="tx1"/>
                    </a:solidFill>
                    <a:latin typeface="Palatino" charset="0"/>
                    <a:cs typeface="+mn-cs"/>
                  </a:endParaRPr>
                </a:p>
              </p:txBody>
            </p:sp>
            <p:sp>
              <p:nvSpPr>
                <p:cNvPr id="92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1389" y="3352"/>
                  <a:ext cx="288" cy="1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lang="en-US" sz="1400" i="1">
                      <a:solidFill>
                        <a:schemeClr val="tx1"/>
                      </a:solidFill>
                      <a:latin typeface="Palatino" charset="0"/>
                      <a:cs typeface="+mn-cs"/>
                    </a:rPr>
                    <a:t>+1</a:t>
                  </a:r>
                </a:p>
              </p:txBody>
            </p:sp>
            <p:sp>
              <p:nvSpPr>
                <p:cNvPr id="93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784" y="3317"/>
                  <a:ext cx="432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r>
                    <a:rPr lang="en-US" sz="1600">
                      <a:solidFill>
                        <a:schemeClr val="tx1"/>
                      </a:solidFill>
                      <a:latin typeface="Palatino" charset="0"/>
                      <a:cs typeface="+mn-cs"/>
                    </a:rPr>
                    <a:t>cos</a:t>
                  </a:r>
                  <a:r>
                    <a:rPr lang="en-US" sz="1600">
                      <a:solidFill>
                        <a:schemeClr val="tx1"/>
                      </a:solidFill>
                      <a:latin typeface="Symbol" charset="0"/>
                      <a:cs typeface="+mn-cs"/>
                    </a:rPr>
                    <a:t>q</a:t>
                  </a:r>
                  <a:endParaRPr lang="en-US" sz="2800">
                    <a:solidFill>
                      <a:schemeClr val="tx1"/>
                    </a:solidFill>
                    <a:latin typeface="Symbol" charset="0"/>
                    <a:cs typeface="+mn-cs"/>
                  </a:endParaRPr>
                </a:p>
              </p:txBody>
            </p:sp>
            <p:sp>
              <p:nvSpPr>
                <p:cNvPr id="94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992" y="2575"/>
                  <a:ext cx="0" cy="790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 type="triangle" w="lg" len="lg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95" name="Line 64"/>
                <p:cNvSpPr>
                  <a:spLocks noChangeShapeType="1"/>
                </p:cNvSpPr>
                <p:nvPr/>
              </p:nvSpPr>
              <p:spPr bwMode="auto">
                <a:xfrm flipH="1" flipV="1">
                  <a:off x="1485" y="2546"/>
                  <a:ext cx="0" cy="758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96" name="Line 65"/>
                <p:cNvSpPr>
                  <a:spLocks noChangeShapeType="1"/>
                </p:cNvSpPr>
                <p:nvPr/>
              </p:nvSpPr>
              <p:spPr bwMode="auto">
                <a:xfrm flipH="1" flipV="1">
                  <a:off x="428" y="2574"/>
                  <a:ext cx="1" cy="739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66" name="Freeform 160"/>
              <p:cNvSpPr>
                <a:spLocks/>
              </p:cNvSpPr>
              <p:nvPr/>
            </p:nvSpPr>
            <p:spPr bwMode="auto">
              <a:xfrm flipH="1">
                <a:off x="4405" y="1366"/>
                <a:ext cx="1066" cy="703"/>
              </a:xfrm>
              <a:custGeom>
                <a:avLst/>
                <a:gdLst>
                  <a:gd name="T0" fmla="*/ 0 w 1314"/>
                  <a:gd name="T1" fmla="*/ 1194 h 1194"/>
                  <a:gd name="T2" fmla="*/ 215 w 1314"/>
                  <a:gd name="T3" fmla="*/ 1175 h 1194"/>
                  <a:gd name="T4" fmla="*/ 399 w 1314"/>
                  <a:gd name="T5" fmla="*/ 1130 h 1194"/>
                  <a:gd name="T6" fmla="*/ 598 w 1314"/>
                  <a:gd name="T7" fmla="*/ 1035 h 1194"/>
                  <a:gd name="T8" fmla="*/ 846 w 1314"/>
                  <a:gd name="T9" fmla="*/ 840 h 1194"/>
                  <a:gd name="T10" fmla="*/ 1036 w 1314"/>
                  <a:gd name="T11" fmla="*/ 606 h 1194"/>
                  <a:gd name="T12" fmla="*/ 1175 w 1314"/>
                  <a:gd name="T13" fmla="*/ 341 h 1194"/>
                  <a:gd name="T14" fmla="*/ 1314 w 1314"/>
                  <a:gd name="T1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4" h="1194">
                    <a:moveTo>
                      <a:pt x="0" y="1194"/>
                    </a:moveTo>
                    <a:cubicBezTo>
                      <a:pt x="36" y="1192"/>
                      <a:pt x="149" y="1186"/>
                      <a:pt x="215" y="1175"/>
                    </a:cubicBezTo>
                    <a:cubicBezTo>
                      <a:pt x="281" y="1164"/>
                      <a:pt x="335" y="1153"/>
                      <a:pt x="399" y="1130"/>
                    </a:cubicBezTo>
                    <a:cubicBezTo>
                      <a:pt x="463" y="1107"/>
                      <a:pt x="523" y="1083"/>
                      <a:pt x="598" y="1035"/>
                    </a:cubicBezTo>
                    <a:cubicBezTo>
                      <a:pt x="673" y="987"/>
                      <a:pt x="773" y="912"/>
                      <a:pt x="846" y="840"/>
                    </a:cubicBezTo>
                    <a:cubicBezTo>
                      <a:pt x="919" y="768"/>
                      <a:pt x="981" y="689"/>
                      <a:pt x="1036" y="606"/>
                    </a:cubicBezTo>
                    <a:cubicBezTo>
                      <a:pt x="1091" y="523"/>
                      <a:pt x="1129" y="442"/>
                      <a:pt x="1175" y="341"/>
                    </a:cubicBezTo>
                    <a:cubicBezTo>
                      <a:pt x="1221" y="240"/>
                      <a:pt x="1285" y="71"/>
                      <a:pt x="1314" y="0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67" name="Line 161"/>
              <p:cNvSpPr>
                <a:spLocks noChangeShapeType="1"/>
              </p:cNvSpPr>
              <p:nvPr/>
            </p:nvSpPr>
            <p:spPr bwMode="auto">
              <a:xfrm flipV="1">
                <a:off x="4316" y="2079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68" name="Line 162"/>
              <p:cNvSpPr>
                <a:spLocks noChangeShapeType="1"/>
              </p:cNvSpPr>
              <p:nvPr/>
            </p:nvSpPr>
            <p:spPr bwMode="auto">
              <a:xfrm flipV="1">
                <a:off x="4412" y="2088"/>
                <a:ext cx="0" cy="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69" name="Line 163"/>
              <p:cNvSpPr>
                <a:spLocks noChangeShapeType="1"/>
              </p:cNvSpPr>
              <p:nvPr/>
            </p:nvSpPr>
            <p:spPr bwMode="auto">
              <a:xfrm flipV="1">
                <a:off x="5468" y="2088"/>
                <a:ext cx="0" cy="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0" name="Text Box 164"/>
              <p:cNvSpPr txBox="1">
                <a:spLocks noChangeArrowheads="1"/>
              </p:cNvSpPr>
              <p:nvPr/>
            </p:nvSpPr>
            <p:spPr bwMode="auto">
              <a:xfrm>
                <a:off x="4245" y="2115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400" i="1">
                    <a:solidFill>
                      <a:schemeClr val="tx1"/>
                    </a:solidFill>
                    <a:latin typeface="Palatino" charset="0"/>
                    <a:cs typeface="+mn-cs"/>
                  </a:rPr>
                  <a:t>-1</a:t>
                </a:r>
                <a:endParaRPr lang="en-US" sz="2400" i="1">
                  <a:solidFill>
                    <a:schemeClr val="tx1"/>
                  </a:solidFill>
                  <a:latin typeface="Palatino" charset="0"/>
                  <a:cs typeface="+mn-cs"/>
                </a:endParaRPr>
              </a:p>
            </p:txBody>
          </p:sp>
          <p:sp>
            <p:nvSpPr>
              <p:cNvPr id="71" name="Text Box 165"/>
              <p:cNvSpPr txBox="1">
                <a:spLocks noChangeArrowheads="1"/>
              </p:cNvSpPr>
              <p:nvPr/>
            </p:nvSpPr>
            <p:spPr bwMode="auto">
              <a:xfrm>
                <a:off x="5372" y="2127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400" i="1">
                    <a:solidFill>
                      <a:schemeClr val="tx1"/>
                    </a:solidFill>
                    <a:latin typeface="Palatino" charset="0"/>
                    <a:cs typeface="+mn-cs"/>
                  </a:rPr>
                  <a:t>+1</a:t>
                </a:r>
              </a:p>
            </p:txBody>
          </p:sp>
          <p:sp>
            <p:nvSpPr>
              <p:cNvPr id="72" name="Text Box 166"/>
              <p:cNvSpPr txBox="1">
                <a:spLocks noChangeArrowheads="1"/>
              </p:cNvSpPr>
              <p:nvPr/>
            </p:nvSpPr>
            <p:spPr bwMode="auto">
              <a:xfrm>
                <a:off x="4767" y="2092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600">
                    <a:solidFill>
                      <a:schemeClr val="tx1"/>
                    </a:solidFill>
                    <a:latin typeface="Palatino" charset="0"/>
                    <a:cs typeface="+mn-cs"/>
                  </a:rPr>
                  <a:t>cos</a:t>
                </a:r>
                <a:r>
                  <a:rPr lang="en-US" sz="1600">
                    <a:solidFill>
                      <a:schemeClr val="tx1"/>
                    </a:solidFill>
                    <a:latin typeface="Symbol" charset="0"/>
                    <a:cs typeface="+mn-cs"/>
                  </a:rPr>
                  <a:t>q</a:t>
                </a:r>
                <a:endParaRPr lang="en-US" sz="2800">
                  <a:solidFill>
                    <a:schemeClr val="tx1"/>
                  </a:solidFill>
                  <a:latin typeface="Symbol" charset="0"/>
                  <a:cs typeface="+mn-cs"/>
                </a:endParaRPr>
              </a:p>
            </p:txBody>
          </p:sp>
          <p:sp>
            <p:nvSpPr>
              <p:cNvPr id="73" name="Line 167"/>
              <p:cNvSpPr>
                <a:spLocks noChangeShapeType="1"/>
              </p:cNvSpPr>
              <p:nvPr/>
            </p:nvSpPr>
            <p:spPr bwMode="auto">
              <a:xfrm flipV="1">
                <a:off x="4975" y="1350"/>
                <a:ext cx="0" cy="79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4" name="Line 168"/>
              <p:cNvSpPr>
                <a:spLocks noChangeShapeType="1"/>
              </p:cNvSpPr>
              <p:nvPr/>
            </p:nvSpPr>
            <p:spPr bwMode="auto">
              <a:xfrm flipH="1" flipV="1">
                <a:off x="5468" y="1321"/>
                <a:ext cx="0" cy="758"/>
              </a:xfrm>
              <a:prstGeom prst="line">
                <a:avLst/>
              </a:prstGeom>
              <a:noFill/>
              <a:ln w="2857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5" name="Line 169"/>
              <p:cNvSpPr>
                <a:spLocks noChangeShapeType="1"/>
              </p:cNvSpPr>
              <p:nvPr/>
            </p:nvSpPr>
            <p:spPr bwMode="auto">
              <a:xfrm flipH="1" flipV="1">
                <a:off x="4411" y="1349"/>
                <a:ext cx="1" cy="739"/>
              </a:xfrm>
              <a:prstGeom prst="line">
                <a:avLst/>
              </a:prstGeom>
              <a:noFill/>
              <a:ln w="2857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6" name="Line 187"/>
              <p:cNvSpPr>
                <a:spLocks noChangeShapeType="1"/>
              </p:cNvSpPr>
              <p:nvPr/>
            </p:nvSpPr>
            <p:spPr bwMode="auto">
              <a:xfrm flipV="1">
                <a:off x="2479" y="2079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7" name="Line 188"/>
              <p:cNvSpPr>
                <a:spLocks noChangeShapeType="1"/>
              </p:cNvSpPr>
              <p:nvPr/>
            </p:nvSpPr>
            <p:spPr bwMode="auto">
              <a:xfrm flipV="1">
                <a:off x="2575" y="2088"/>
                <a:ext cx="0" cy="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8" name="Line 189"/>
              <p:cNvSpPr>
                <a:spLocks noChangeShapeType="1"/>
              </p:cNvSpPr>
              <p:nvPr/>
            </p:nvSpPr>
            <p:spPr bwMode="auto">
              <a:xfrm flipV="1">
                <a:off x="3631" y="2088"/>
                <a:ext cx="0" cy="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79" name="Text Box 190"/>
              <p:cNvSpPr txBox="1">
                <a:spLocks noChangeArrowheads="1"/>
              </p:cNvSpPr>
              <p:nvPr/>
            </p:nvSpPr>
            <p:spPr bwMode="auto">
              <a:xfrm>
                <a:off x="2408" y="2115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400" i="1">
                    <a:solidFill>
                      <a:schemeClr val="tx1"/>
                    </a:solidFill>
                    <a:latin typeface="Palatino" charset="0"/>
                    <a:cs typeface="+mn-cs"/>
                  </a:rPr>
                  <a:t>-1</a:t>
                </a:r>
                <a:endParaRPr lang="en-US" sz="2400" i="1">
                  <a:solidFill>
                    <a:schemeClr val="tx1"/>
                  </a:solidFill>
                  <a:latin typeface="Palatino" charset="0"/>
                  <a:cs typeface="+mn-cs"/>
                </a:endParaRPr>
              </a:p>
            </p:txBody>
          </p:sp>
          <p:sp>
            <p:nvSpPr>
              <p:cNvPr id="80" name="Text Box 191"/>
              <p:cNvSpPr txBox="1">
                <a:spLocks noChangeArrowheads="1"/>
              </p:cNvSpPr>
              <p:nvPr/>
            </p:nvSpPr>
            <p:spPr bwMode="auto">
              <a:xfrm>
                <a:off x="3535" y="2127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400" i="1">
                    <a:solidFill>
                      <a:schemeClr val="tx1"/>
                    </a:solidFill>
                    <a:latin typeface="Palatino" charset="0"/>
                    <a:cs typeface="+mn-cs"/>
                  </a:rPr>
                  <a:t>+1</a:t>
                </a:r>
              </a:p>
            </p:txBody>
          </p:sp>
          <p:sp>
            <p:nvSpPr>
              <p:cNvPr id="81" name="Text Box 192"/>
              <p:cNvSpPr txBox="1">
                <a:spLocks noChangeArrowheads="1"/>
              </p:cNvSpPr>
              <p:nvPr/>
            </p:nvSpPr>
            <p:spPr bwMode="auto">
              <a:xfrm>
                <a:off x="2930" y="2092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600">
                    <a:solidFill>
                      <a:schemeClr val="tx1"/>
                    </a:solidFill>
                    <a:latin typeface="Palatino" charset="0"/>
                    <a:cs typeface="+mn-cs"/>
                  </a:rPr>
                  <a:t>cos</a:t>
                </a:r>
                <a:r>
                  <a:rPr lang="en-US" sz="1600">
                    <a:solidFill>
                      <a:schemeClr val="tx1"/>
                    </a:solidFill>
                    <a:latin typeface="Symbol" charset="0"/>
                    <a:cs typeface="+mn-cs"/>
                  </a:rPr>
                  <a:t>q</a:t>
                </a:r>
                <a:endParaRPr lang="en-US" sz="2800">
                  <a:solidFill>
                    <a:schemeClr val="tx1"/>
                  </a:solidFill>
                  <a:latin typeface="Symbol" charset="0"/>
                  <a:cs typeface="+mn-cs"/>
                </a:endParaRPr>
              </a:p>
            </p:txBody>
          </p:sp>
          <p:sp>
            <p:nvSpPr>
              <p:cNvPr id="82" name="Line 193"/>
              <p:cNvSpPr>
                <a:spLocks noChangeShapeType="1"/>
              </p:cNvSpPr>
              <p:nvPr/>
            </p:nvSpPr>
            <p:spPr bwMode="auto">
              <a:xfrm flipV="1">
                <a:off x="3138" y="1350"/>
                <a:ext cx="0" cy="79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3" name="Line 194"/>
              <p:cNvSpPr>
                <a:spLocks noChangeShapeType="1"/>
              </p:cNvSpPr>
              <p:nvPr/>
            </p:nvSpPr>
            <p:spPr bwMode="auto">
              <a:xfrm flipH="1" flipV="1">
                <a:off x="3631" y="1321"/>
                <a:ext cx="0" cy="758"/>
              </a:xfrm>
              <a:prstGeom prst="line">
                <a:avLst/>
              </a:prstGeom>
              <a:noFill/>
              <a:ln w="2857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4" name="Line 195"/>
              <p:cNvSpPr>
                <a:spLocks noChangeShapeType="1"/>
              </p:cNvSpPr>
              <p:nvPr/>
            </p:nvSpPr>
            <p:spPr bwMode="auto">
              <a:xfrm flipH="1" flipV="1">
                <a:off x="2574" y="1349"/>
                <a:ext cx="1" cy="739"/>
              </a:xfrm>
              <a:prstGeom prst="line">
                <a:avLst/>
              </a:prstGeom>
              <a:noFill/>
              <a:ln w="2857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5" name="Freeform 196"/>
              <p:cNvSpPr>
                <a:spLocks/>
              </p:cNvSpPr>
              <p:nvPr/>
            </p:nvSpPr>
            <p:spPr bwMode="auto">
              <a:xfrm flipV="1">
                <a:off x="3134" y="1751"/>
                <a:ext cx="499" cy="318"/>
              </a:xfrm>
              <a:custGeom>
                <a:avLst/>
                <a:gdLst>
                  <a:gd name="T0" fmla="*/ 0 w 1314"/>
                  <a:gd name="T1" fmla="*/ 1194 h 1194"/>
                  <a:gd name="T2" fmla="*/ 215 w 1314"/>
                  <a:gd name="T3" fmla="*/ 1175 h 1194"/>
                  <a:gd name="T4" fmla="*/ 399 w 1314"/>
                  <a:gd name="T5" fmla="*/ 1130 h 1194"/>
                  <a:gd name="T6" fmla="*/ 598 w 1314"/>
                  <a:gd name="T7" fmla="*/ 1035 h 1194"/>
                  <a:gd name="T8" fmla="*/ 846 w 1314"/>
                  <a:gd name="T9" fmla="*/ 840 h 1194"/>
                  <a:gd name="T10" fmla="*/ 1036 w 1314"/>
                  <a:gd name="T11" fmla="*/ 606 h 1194"/>
                  <a:gd name="T12" fmla="*/ 1175 w 1314"/>
                  <a:gd name="T13" fmla="*/ 341 h 1194"/>
                  <a:gd name="T14" fmla="*/ 1314 w 1314"/>
                  <a:gd name="T1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4" h="1194">
                    <a:moveTo>
                      <a:pt x="0" y="1194"/>
                    </a:moveTo>
                    <a:cubicBezTo>
                      <a:pt x="36" y="1192"/>
                      <a:pt x="149" y="1186"/>
                      <a:pt x="215" y="1175"/>
                    </a:cubicBezTo>
                    <a:cubicBezTo>
                      <a:pt x="281" y="1164"/>
                      <a:pt x="335" y="1153"/>
                      <a:pt x="399" y="1130"/>
                    </a:cubicBezTo>
                    <a:cubicBezTo>
                      <a:pt x="463" y="1107"/>
                      <a:pt x="523" y="1083"/>
                      <a:pt x="598" y="1035"/>
                    </a:cubicBezTo>
                    <a:cubicBezTo>
                      <a:pt x="673" y="987"/>
                      <a:pt x="773" y="912"/>
                      <a:pt x="846" y="840"/>
                    </a:cubicBezTo>
                    <a:cubicBezTo>
                      <a:pt x="919" y="768"/>
                      <a:pt x="981" y="689"/>
                      <a:pt x="1036" y="606"/>
                    </a:cubicBezTo>
                    <a:cubicBezTo>
                      <a:pt x="1091" y="523"/>
                      <a:pt x="1129" y="442"/>
                      <a:pt x="1175" y="341"/>
                    </a:cubicBezTo>
                    <a:cubicBezTo>
                      <a:pt x="1221" y="240"/>
                      <a:pt x="1285" y="71"/>
                      <a:pt x="1314" y="0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6" name="Freeform 198"/>
              <p:cNvSpPr>
                <a:spLocks/>
              </p:cNvSpPr>
              <p:nvPr/>
            </p:nvSpPr>
            <p:spPr bwMode="auto">
              <a:xfrm flipH="1" flipV="1">
                <a:off x="2581" y="1751"/>
                <a:ext cx="553" cy="327"/>
              </a:xfrm>
              <a:custGeom>
                <a:avLst/>
                <a:gdLst>
                  <a:gd name="T0" fmla="*/ 0 w 1314"/>
                  <a:gd name="T1" fmla="*/ 1194 h 1194"/>
                  <a:gd name="T2" fmla="*/ 215 w 1314"/>
                  <a:gd name="T3" fmla="*/ 1175 h 1194"/>
                  <a:gd name="T4" fmla="*/ 399 w 1314"/>
                  <a:gd name="T5" fmla="*/ 1130 h 1194"/>
                  <a:gd name="T6" fmla="*/ 598 w 1314"/>
                  <a:gd name="T7" fmla="*/ 1035 h 1194"/>
                  <a:gd name="T8" fmla="*/ 846 w 1314"/>
                  <a:gd name="T9" fmla="*/ 840 h 1194"/>
                  <a:gd name="T10" fmla="*/ 1036 w 1314"/>
                  <a:gd name="T11" fmla="*/ 606 h 1194"/>
                  <a:gd name="T12" fmla="*/ 1175 w 1314"/>
                  <a:gd name="T13" fmla="*/ 341 h 1194"/>
                  <a:gd name="T14" fmla="*/ 1314 w 1314"/>
                  <a:gd name="T1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4" h="1194">
                    <a:moveTo>
                      <a:pt x="0" y="1194"/>
                    </a:moveTo>
                    <a:cubicBezTo>
                      <a:pt x="36" y="1192"/>
                      <a:pt x="149" y="1186"/>
                      <a:pt x="215" y="1175"/>
                    </a:cubicBezTo>
                    <a:cubicBezTo>
                      <a:pt x="281" y="1164"/>
                      <a:pt x="335" y="1153"/>
                      <a:pt x="399" y="1130"/>
                    </a:cubicBezTo>
                    <a:cubicBezTo>
                      <a:pt x="463" y="1107"/>
                      <a:pt x="523" y="1083"/>
                      <a:pt x="598" y="1035"/>
                    </a:cubicBezTo>
                    <a:cubicBezTo>
                      <a:pt x="673" y="987"/>
                      <a:pt x="773" y="912"/>
                      <a:pt x="846" y="840"/>
                    </a:cubicBezTo>
                    <a:cubicBezTo>
                      <a:pt x="919" y="768"/>
                      <a:pt x="981" y="689"/>
                      <a:pt x="1036" y="606"/>
                    </a:cubicBezTo>
                    <a:cubicBezTo>
                      <a:pt x="1091" y="523"/>
                      <a:pt x="1129" y="442"/>
                      <a:pt x="1175" y="341"/>
                    </a:cubicBezTo>
                    <a:cubicBezTo>
                      <a:pt x="1221" y="240"/>
                      <a:pt x="1285" y="71"/>
                      <a:pt x="1314" y="0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7" name="Group 210"/>
            <p:cNvGrpSpPr>
              <a:grpSpLocks/>
            </p:cNvGrpSpPr>
            <p:nvPr/>
          </p:nvGrpSpPr>
          <p:grpSpPr bwMode="auto">
            <a:xfrm>
              <a:off x="421" y="210"/>
              <a:ext cx="1691" cy="2344"/>
              <a:chOff x="421" y="210"/>
              <a:chExt cx="1691" cy="2344"/>
            </a:xfrm>
          </p:grpSpPr>
          <p:grpSp>
            <p:nvGrpSpPr>
              <p:cNvPr id="48" name="Group 201"/>
              <p:cNvGrpSpPr>
                <a:grpSpLocks/>
              </p:cNvGrpSpPr>
              <p:nvPr/>
            </p:nvGrpSpPr>
            <p:grpSpPr bwMode="auto">
              <a:xfrm>
                <a:off x="421" y="210"/>
                <a:ext cx="1691" cy="1015"/>
                <a:chOff x="512" y="210"/>
                <a:chExt cx="1691" cy="1015"/>
              </a:xfrm>
            </p:grpSpPr>
            <p:grpSp>
              <p:nvGrpSpPr>
                <p:cNvPr id="50" name="Group 51"/>
                <p:cNvGrpSpPr>
                  <a:grpSpLocks noChangeAspect="1"/>
                </p:cNvGrpSpPr>
                <p:nvPr/>
              </p:nvGrpSpPr>
              <p:grpSpPr bwMode="auto">
                <a:xfrm>
                  <a:off x="512" y="232"/>
                  <a:ext cx="1691" cy="993"/>
                  <a:chOff x="308" y="232"/>
                  <a:chExt cx="1877" cy="1102"/>
                </a:xfrm>
              </p:grpSpPr>
              <p:sp>
                <p:nvSpPr>
                  <p:cNvPr id="52" name="Line 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492" y="784"/>
                    <a:ext cx="1489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sysDot"/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53" name="Line 7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329" y="314"/>
                    <a:ext cx="591" cy="408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54" name="Line 8"/>
                  <p:cNvSpPr>
                    <a:spLocks noChangeAspect="1" noChangeShapeType="1"/>
                  </p:cNvSpPr>
                  <p:nvPr/>
                </p:nvSpPr>
                <p:spPr bwMode="auto">
                  <a:xfrm rot="10800000" flipV="1">
                    <a:off x="573" y="843"/>
                    <a:ext cx="591" cy="408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pic>
                <p:nvPicPr>
                  <p:cNvPr id="55" name="Picture 9" descr="TP_tmp"/>
                  <p:cNvPicPr>
                    <a:picLocks noChangeAspect="1" noChangeArrowheads="1"/>
                  </p:cNvPicPr>
                  <p:nvPr>
                    <p:custDataLst>
                      <p:tags r:id="rId16"/>
                    </p:custDataLst>
                  </p:nvPr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042" y="723"/>
                    <a:ext cx="83" cy="9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6" name="Picture 10" descr="TP_tmp"/>
                  <p:cNvPicPr>
                    <a:picLocks noChangeAspect="1" noChangeArrowheads="1"/>
                  </p:cNvPicPr>
                  <p:nvPr>
                    <p:custDataLst>
                      <p:tags r:id="rId17"/>
                    </p:custDataLst>
                  </p:nvPr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60" y="232"/>
                    <a:ext cx="225" cy="12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7" name="Picture 11" descr="TP_tmp"/>
                  <p:cNvPicPr>
                    <a:picLocks noChangeAspect="1" noChangeArrowheads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8" y="1150"/>
                    <a:ext cx="204" cy="18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58" name="Picture 12" descr="TP_tmp"/>
                  <p:cNvPicPr>
                    <a:picLocks noChangeAspect="1" noChangeArrowheads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63" y="497"/>
                    <a:ext cx="306" cy="14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59" name="Arc 13"/>
                  <p:cNvSpPr>
                    <a:spLocks noChangeAspect="1"/>
                  </p:cNvSpPr>
                  <p:nvPr/>
                </p:nvSpPr>
                <p:spPr bwMode="auto">
                  <a:xfrm rot="2796888">
                    <a:off x="1450" y="602"/>
                    <a:ext cx="186" cy="224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19776"/>
                      <a:gd name="T1" fmla="*/ 0 h 21600"/>
                      <a:gd name="T2" fmla="*/ 19776 w 19776"/>
                      <a:gd name="T3" fmla="*/ 12913 h 21600"/>
                      <a:gd name="T4" fmla="*/ 0 w 19776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9776" h="21600" fill="none" extrusionOk="0">
                        <a:moveTo>
                          <a:pt x="0" y="-1"/>
                        </a:moveTo>
                        <a:cubicBezTo>
                          <a:pt x="8569" y="-1"/>
                          <a:pt x="16329" y="5066"/>
                          <a:pt x="19776" y="12912"/>
                        </a:cubicBezTo>
                      </a:path>
                      <a:path w="19776" h="21600" stroke="0" extrusionOk="0">
                        <a:moveTo>
                          <a:pt x="0" y="-1"/>
                        </a:moveTo>
                        <a:cubicBezTo>
                          <a:pt x="8569" y="-1"/>
                          <a:pt x="16329" y="5066"/>
                          <a:pt x="19776" y="12912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pic>
                <p:nvPicPr>
                  <p:cNvPr id="60" name="Picture 14" descr="TP_tmp"/>
                  <p:cNvPicPr>
                    <a:picLocks noChangeAspect="1" noChangeArrowheads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71" y="632"/>
                    <a:ext cx="99" cy="13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61" name="AutoShape 15"/>
                  <p:cNvSpPr>
                    <a:spLocks noChangeAspect="1" noChangeArrowheads="1"/>
                  </p:cNvSpPr>
                  <p:nvPr/>
                </p:nvSpPr>
                <p:spPr bwMode="auto">
                  <a:xfrm rot="8729822">
                    <a:off x="635" y="947"/>
                    <a:ext cx="325" cy="81"/>
                  </a:xfrm>
                  <a:prstGeom prst="rightArrow">
                    <a:avLst>
                      <a:gd name="adj1" fmla="val 50000"/>
                      <a:gd name="adj2" fmla="val 100617"/>
                    </a:avLst>
                  </a:prstGeom>
                  <a:solidFill>
                    <a:srgbClr val="FF0000"/>
                  </a:solidFill>
                  <a:ln w="22225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62" name="AutoShape 16"/>
                  <p:cNvSpPr>
                    <a:spLocks noChangeAspect="1" noChangeArrowheads="1"/>
                  </p:cNvSpPr>
                  <p:nvPr/>
                </p:nvSpPr>
                <p:spPr bwMode="auto">
                  <a:xfrm rot="8729822">
                    <a:off x="1450" y="376"/>
                    <a:ext cx="326" cy="81"/>
                  </a:xfrm>
                  <a:prstGeom prst="rightArrow">
                    <a:avLst>
                      <a:gd name="adj1" fmla="val 50000"/>
                      <a:gd name="adj2" fmla="val 100926"/>
                    </a:avLst>
                  </a:prstGeom>
                  <a:solidFill>
                    <a:srgbClr val="FF0000"/>
                  </a:solidFill>
                  <a:ln w="22225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63" name="AutoShape 19"/>
                  <p:cNvSpPr>
                    <a:spLocks noChangeAspect="1" noChangeArrowheads="1"/>
                  </p:cNvSpPr>
                  <p:nvPr/>
                </p:nvSpPr>
                <p:spPr bwMode="auto">
                  <a:xfrm rot="10800000">
                    <a:off x="900" y="742"/>
                    <a:ext cx="551" cy="81"/>
                  </a:xfrm>
                  <a:prstGeom prst="rightArrow">
                    <a:avLst>
                      <a:gd name="adj1" fmla="val 50000"/>
                      <a:gd name="adj2" fmla="val 169753"/>
                    </a:avLst>
                  </a:prstGeom>
                  <a:solidFill>
                    <a:srgbClr val="FFFF00"/>
                  </a:solidFill>
                  <a:ln w="22225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64" name="Oval 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206" y="742"/>
                    <a:ext cx="82" cy="81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sp>
              <p:nvSpPr>
                <p:cNvPr id="51" name="Text Box 79"/>
                <p:cNvSpPr txBox="1">
                  <a:spLocks noChangeArrowheads="1"/>
                </p:cNvSpPr>
                <p:nvPr/>
              </p:nvSpPr>
              <p:spPr bwMode="auto">
                <a:xfrm>
                  <a:off x="557" y="210"/>
                  <a:ext cx="342" cy="302"/>
                </a:xfrm>
                <a:prstGeom prst="rect">
                  <a:avLst/>
                </a:prstGeom>
                <a:solidFill>
                  <a:srgbClr val="FFFFCC"/>
                </a:solidFill>
                <a:ln w="222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GB" sz="2400" i="1" smtClean="0">
                      <a:latin typeface="Palatino" charset="0"/>
                      <a:cs typeface="+mn-cs"/>
                    </a:rPr>
                    <a:t>M</a:t>
                  </a:r>
                  <a:r>
                    <a:rPr lang="en-GB" sz="2400" i="1" baseline="-25000" smtClean="0">
                      <a:latin typeface="Palatino" charset="0"/>
                      <a:cs typeface="+mn-cs"/>
                    </a:rPr>
                    <a:t>-</a:t>
                  </a:r>
                </a:p>
              </p:txBody>
            </p:sp>
          </p:grpSp>
          <p:pic>
            <p:nvPicPr>
              <p:cNvPr id="49" name="Picture 205" descr="TP_tmp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8" y="2296"/>
                <a:ext cx="99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" name="Group 212"/>
            <p:cNvGrpSpPr>
              <a:grpSpLocks/>
            </p:cNvGrpSpPr>
            <p:nvPr/>
          </p:nvGrpSpPr>
          <p:grpSpPr bwMode="auto">
            <a:xfrm>
              <a:off x="4151" y="210"/>
              <a:ext cx="1691" cy="2358"/>
              <a:chOff x="4151" y="210"/>
              <a:chExt cx="1691" cy="2358"/>
            </a:xfrm>
          </p:grpSpPr>
          <p:grpSp>
            <p:nvGrpSpPr>
              <p:cNvPr id="31" name="Group 203"/>
              <p:cNvGrpSpPr>
                <a:grpSpLocks/>
              </p:cNvGrpSpPr>
              <p:nvPr/>
            </p:nvGrpSpPr>
            <p:grpSpPr bwMode="auto">
              <a:xfrm>
                <a:off x="4151" y="210"/>
                <a:ext cx="1691" cy="1015"/>
                <a:chOff x="4151" y="210"/>
                <a:chExt cx="1691" cy="1015"/>
              </a:xfrm>
            </p:grpSpPr>
            <p:grpSp>
              <p:nvGrpSpPr>
                <p:cNvPr id="33" name="Group 35"/>
                <p:cNvGrpSpPr>
                  <a:grpSpLocks noChangeAspect="1"/>
                </p:cNvGrpSpPr>
                <p:nvPr/>
              </p:nvGrpSpPr>
              <p:grpSpPr bwMode="auto">
                <a:xfrm>
                  <a:off x="4151" y="232"/>
                  <a:ext cx="1691" cy="993"/>
                  <a:chOff x="2575" y="232"/>
                  <a:chExt cx="2087" cy="1225"/>
                </a:xfrm>
              </p:grpSpPr>
              <p:sp>
                <p:nvSpPr>
                  <p:cNvPr id="35" name="Line 22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79" y="845"/>
                    <a:ext cx="1656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sysDot"/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36" name="Line 2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710" y="323"/>
                    <a:ext cx="657" cy="454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37" name="Line 24"/>
                  <p:cNvSpPr>
                    <a:spLocks noChangeAspect="1" noChangeShapeType="1"/>
                  </p:cNvSpPr>
                  <p:nvPr/>
                </p:nvSpPr>
                <p:spPr bwMode="auto">
                  <a:xfrm rot="10800000" flipV="1">
                    <a:off x="2870" y="912"/>
                    <a:ext cx="657" cy="454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pic>
                <p:nvPicPr>
                  <p:cNvPr id="38" name="Picture 25" descr="TP_tmp"/>
                  <p:cNvPicPr>
                    <a:picLocks noChangeAspect="1" noChangeArrowheads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03" y="777"/>
                    <a:ext cx="93" cy="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39" name="Picture 26" descr="TP_tmp"/>
                  <p:cNvPicPr>
                    <a:picLocks noChangeAspect="1" noChangeArrowheads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411" y="232"/>
                    <a:ext cx="251" cy="1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0" name="Picture 27" descr="TP_tmp"/>
                  <p:cNvPicPr>
                    <a:picLocks noChangeAspect="1" noChangeArrowheads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75" y="1253"/>
                    <a:ext cx="227" cy="20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1" name="Picture 28" descr="TP_tmp"/>
                  <p:cNvPicPr>
                    <a:picLocks noChangeAspect="1" noChangeArrowheads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14" y="527"/>
                    <a:ext cx="341" cy="15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2" name="Arc 29"/>
                  <p:cNvSpPr>
                    <a:spLocks noChangeAspect="1"/>
                  </p:cNvSpPr>
                  <p:nvPr/>
                </p:nvSpPr>
                <p:spPr bwMode="auto">
                  <a:xfrm rot="2796888">
                    <a:off x="3844" y="642"/>
                    <a:ext cx="208" cy="251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19776"/>
                      <a:gd name="T1" fmla="*/ 0 h 21600"/>
                      <a:gd name="T2" fmla="*/ 19776 w 19776"/>
                      <a:gd name="T3" fmla="*/ 12913 h 21600"/>
                      <a:gd name="T4" fmla="*/ 0 w 19776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9776" h="21600" fill="none" extrusionOk="0">
                        <a:moveTo>
                          <a:pt x="0" y="-1"/>
                        </a:moveTo>
                        <a:cubicBezTo>
                          <a:pt x="8569" y="-1"/>
                          <a:pt x="16329" y="5066"/>
                          <a:pt x="19776" y="12912"/>
                        </a:cubicBezTo>
                      </a:path>
                      <a:path w="19776" h="21600" stroke="0" extrusionOk="0">
                        <a:moveTo>
                          <a:pt x="0" y="-1"/>
                        </a:moveTo>
                        <a:cubicBezTo>
                          <a:pt x="8569" y="-1"/>
                          <a:pt x="16329" y="5066"/>
                          <a:pt x="19776" y="12912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pic>
                <p:nvPicPr>
                  <p:cNvPr id="43" name="Picture 30" descr="TP_tmp"/>
                  <p:cNvPicPr>
                    <a:picLocks noChangeAspect="1" noChangeArrowheads="1"/>
                  </p:cNvPicPr>
                  <p:nvPr>
                    <p:custDataLst>
                      <p:tags r:id="rId14"/>
                    </p:custDataLst>
                  </p:nvPr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68" y="675"/>
                    <a:ext cx="110" cy="14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44" name="AutoShape 31"/>
                  <p:cNvSpPr>
                    <a:spLocks noChangeAspect="1" noChangeArrowheads="1"/>
                  </p:cNvSpPr>
                  <p:nvPr/>
                </p:nvSpPr>
                <p:spPr bwMode="auto">
                  <a:xfrm rot="8729822">
                    <a:off x="2938" y="1026"/>
                    <a:ext cx="363" cy="90"/>
                  </a:xfrm>
                  <a:prstGeom prst="rightArrow">
                    <a:avLst>
                      <a:gd name="adj1" fmla="val 50000"/>
                      <a:gd name="adj2" fmla="val 100833"/>
                    </a:avLst>
                  </a:prstGeom>
                  <a:solidFill>
                    <a:srgbClr val="FF0000"/>
                  </a:solidFill>
                  <a:ln w="22225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45" name="AutoShape 32"/>
                  <p:cNvSpPr>
                    <a:spLocks noChangeAspect="1" noChangeArrowheads="1"/>
                  </p:cNvSpPr>
                  <p:nvPr/>
                </p:nvSpPr>
                <p:spPr bwMode="auto">
                  <a:xfrm rot="8729822">
                    <a:off x="3845" y="392"/>
                    <a:ext cx="363" cy="90"/>
                  </a:xfrm>
                  <a:prstGeom prst="rightArrow">
                    <a:avLst>
                      <a:gd name="adj1" fmla="val 50000"/>
                      <a:gd name="adj2" fmla="val 100833"/>
                    </a:avLst>
                  </a:prstGeom>
                  <a:solidFill>
                    <a:srgbClr val="FF0000"/>
                  </a:solidFill>
                  <a:ln w="22225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46" name="AutoShape 33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324" y="799"/>
                    <a:ext cx="612" cy="90"/>
                  </a:xfrm>
                  <a:prstGeom prst="rightArrow">
                    <a:avLst>
                      <a:gd name="adj1" fmla="val 50000"/>
                      <a:gd name="adj2" fmla="val 170000"/>
                    </a:avLst>
                  </a:prstGeom>
                  <a:solidFill>
                    <a:srgbClr val="FFFF00"/>
                  </a:solidFill>
                  <a:ln w="22225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47" name="Oval 34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573" y="799"/>
                    <a:ext cx="90" cy="9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sp>
              <p:nvSpPr>
                <p:cNvPr id="34" name="Text Box 200"/>
                <p:cNvSpPr txBox="1">
                  <a:spLocks noChangeArrowheads="1"/>
                </p:cNvSpPr>
                <p:nvPr/>
              </p:nvSpPr>
              <p:spPr bwMode="auto">
                <a:xfrm>
                  <a:off x="4187" y="210"/>
                  <a:ext cx="372" cy="302"/>
                </a:xfrm>
                <a:prstGeom prst="rect">
                  <a:avLst/>
                </a:prstGeom>
                <a:solidFill>
                  <a:srgbClr val="FFFFCC"/>
                </a:solidFill>
                <a:ln w="222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GB" sz="2400" i="1" smtClean="0">
                      <a:latin typeface="Palatino" charset="0"/>
                      <a:cs typeface="+mn-cs"/>
                    </a:rPr>
                    <a:t>M</a:t>
                  </a:r>
                  <a:r>
                    <a:rPr lang="en-GB" sz="2400" i="1" baseline="-25000" smtClean="0">
                      <a:latin typeface="Palatino" charset="0"/>
                      <a:cs typeface="+mn-cs"/>
                    </a:rPr>
                    <a:t>+</a:t>
                  </a:r>
                </a:p>
              </p:txBody>
            </p:sp>
          </p:grpSp>
          <p:pic>
            <p:nvPicPr>
              <p:cNvPr id="32" name="Picture 207" descr="TP_tmp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1" y="2310"/>
                <a:ext cx="994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" name="Group 211"/>
            <p:cNvGrpSpPr>
              <a:grpSpLocks/>
            </p:cNvGrpSpPr>
            <p:nvPr/>
          </p:nvGrpSpPr>
          <p:grpSpPr bwMode="auto">
            <a:xfrm>
              <a:off x="2281" y="210"/>
              <a:ext cx="1691" cy="2367"/>
              <a:chOff x="2281" y="210"/>
              <a:chExt cx="1691" cy="2367"/>
            </a:xfrm>
          </p:grpSpPr>
          <p:grpSp>
            <p:nvGrpSpPr>
              <p:cNvPr id="14" name="Group 202"/>
              <p:cNvGrpSpPr>
                <a:grpSpLocks/>
              </p:cNvGrpSpPr>
              <p:nvPr/>
            </p:nvGrpSpPr>
            <p:grpSpPr bwMode="auto">
              <a:xfrm>
                <a:off x="2281" y="210"/>
                <a:ext cx="1691" cy="1015"/>
                <a:chOff x="2281" y="210"/>
                <a:chExt cx="1691" cy="1015"/>
              </a:xfrm>
            </p:grpSpPr>
            <p:grpSp>
              <p:nvGrpSpPr>
                <p:cNvPr id="16" name="Group 53"/>
                <p:cNvGrpSpPr>
                  <a:grpSpLocks/>
                </p:cNvGrpSpPr>
                <p:nvPr/>
              </p:nvGrpSpPr>
              <p:grpSpPr bwMode="auto">
                <a:xfrm>
                  <a:off x="2281" y="232"/>
                  <a:ext cx="1691" cy="993"/>
                  <a:chOff x="2341" y="232"/>
                  <a:chExt cx="1691" cy="993"/>
                </a:xfrm>
              </p:grpSpPr>
              <p:sp>
                <p:nvSpPr>
                  <p:cNvPr id="18" name="Line 3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506" y="729"/>
                    <a:ext cx="1342" cy="0"/>
                  </a:xfrm>
                  <a:prstGeom prst="line">
                    <a:avLst/>
                  </a:prstGeom>
                  <a:noFill/>
                  <a:ln w="22225">
                    <a:solidFill>
                      <a:schemeClr val="tx1"/>
                    </a:solidFill>
                    <a:prstDash val="sysDot"/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19" name="Line 39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3261" y="306"/>
                    <a:ext cx="532" cy="368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20" name="Line 40"/>
                  <p:cNvSpPr>
                    <a:spLocks noChangeAspect="1" noChangeShapeType="1"/>
                  </p:cNvSpPr>
                  <p:nvPr/>
                </p:nvSpPr>
                <p:spPr bwMode="auto">
                  <a:xfrm rot="10800000" flipV="1">
                    <a:off x="2580" y="783"/>
                    <a:ext cx="532" cy="368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stealth" w="lg" len="lg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pic>
                <p:nvPicPr>
                  <p:cNvPr id="21" name="Picture 41" descr="TP_tmp"/>
                  <p:cNvPicPr>
                    <a:picLocks noChangeAspect="1" noChangeArrowheads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903" y="674"/>
                    <a:ext cx="75" cy="8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22" name="Picture 42" descr="TP_tmp"/>
                  <p:cNvPicPr>
                    <a:picLocks noChangeAspect="1" noChangeArrowheads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29" y="232"/>
                    <a:ext cx="203" cy="1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23" name="Picture 43" descr="TP_tmp"/>
                  <p:cNvPicPr>
                    <a:picLocks noChangeAspect="1" noChangeArrowheads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341" y="1060"/>
                    <a:ext cx="184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24" name="Picture 44" descr="TP_tmp"/>
                  <p:cNvPicPr>
                    <a:picLocks noChangeAspect="1" noChangeArrowheads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25" y="436"/>
                    <a:ext cx="276" cy="12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25" name="Arc 45"/>
                  <p:cNvSpPr>
                    <a:spLocks noChangeAspect="1"/>
                  </p:cNvSpPr>
                  <p:nvPr/>
                </p:nvSpPr>
                <p:spPr bwMode="auto">
                  <a:xfrm rot="2796888">
                    <a:off x="3369" y="564"/>
                    <a:ext cx="169" cy="203"/>
                  </a:xfrm>
                  <a:custGeom>
                    <a:avLst/>
                    <a:gdLst>
                      <a:gd name="G0" fmla="+- 0 0 0"/>
                      <a:gd name="G1" fmla="+- 21600 0 0"/>
                      <a:gd name="G2" fmla="+- 21600 0 0"/>
                      <a:gd name="T0" fmla="*/ 0 w 19776"/>
                      <a:gd name="T1" fmla="*/ 0 h 21600"/>
                      <a:gd name="T2" fmla="*/ 19776 w 19776"/>
                      <a:gd name="T3" fmla="*/ 12913 h 21600"/>
                      <a:gd name="T4" fmla="*/ 0 w 19776"/>
                      <a:gd name="T5" fmla="*/ 216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9776" h="21600" fill="none" extrusionOk="0">
                        <a:moveTo>
                          <a:pt x="0" y="-1"/>
                        </a:moveTo>
                        <a:cubicBezTo>
                          <a:pt x="8569" y="-1"/>
                          <a:pt x="16329" y="5066"/>
                          <a:pt x="19776" y="12912"/>
                        </a:cubicBezTo>
                      </a:path>
                      <a:path w="19776" h="21600" stroke="0" extrusionOk="0">
                        <a:moveTo>
                          <a:pt x="0" y="-1"/>
                        </a:moveTo>
                        <a:cubicBezTo>
                          <a:pt x="8569" y="-1"/>
                          <a:pt x="16329" y="5066"/>
                          <a:pt x="19776" y="12912"/>
                        </a:cubicBezTo>
                        <a:lnTo>
                          <a:pt x="0" y="21600"/>
                        </a:lnTo>
                        <a:close/>
                      </a:path>
                    </a:pathLst>
                  </a:cu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pic>
                <p:nvPicPr>
                  <p:cNvPr id="26" name="Picture 46" descr="TP_tmp"/>
                  <p:cNvPicPr>
                    <a:picLocks noChangeAspect="1" noChangeArrowheads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89" y="591"/>
                    <a:ext cx="89" cy="119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27" name="AutoShape 47"/>
                  <p:cNvSpPr>
                    <a:spLocks noChangeAspect="1" noChangeArrowheads="1"/>
                  </p:cNvSpPr>
                  <p:nvPr/>
                </p:nvSpPr>
                <p:spPr bwMode="auto">
                  <a:xfrm rot="8729822">
                    <a:off x="2635" y="876"/>
                    <a:ext cx="294" cy="73"/>
                  </a:xfrm>
                  <a:prstGeom prst="rightArrow">
                    <a:avLst>
                      <a:gd name="adj1" fmla="val 50000"/>
                      <a:gd name="adj2" fmla="val 100685"/>
                    </a:avLst>
                  </a:prstGeom>
                  <a:solidFill>
                    <a:srgbClr val="FF0000"/>
                  </a:solidFill>
                  <a:ln w="22225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28" name="AutoShape 48"/>
                  <p:cNvSpPr>
                    <a:spLocks noChangeAspect="1" noChangeArrowheads="1"/>
                  </p:cNvSpPr>
                  <p:nvPr/>
                </p:nvSpPr>
                <p:spPr bwMode="auto">
                  <a:xfrm rot="8729822">
                    <a:off x="3370" y="362"/>
                    <a:ext cx="294" cy="73"/>
                  </a:xfrm>
                  <a:prstGeom prst="rightArrow">
                    <a:avLst>
                      <a:gd name="adj1" fmla="val 50000"/>
                      <a:gd name="adj2" fmla="val 100685"/>
                    </a:avLst>
                  </a:prstGeom>
                  <a:solidFill>
                    <a:srgbClr val="FF0000"/>
                  </a:solidFill>
                  <a:ln w="22225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29" name="AutoShape 49"/>
                  <p:cNvSpPr>
                    <a:spLocks noChangeAspect="1" noChangeArrowheads="1"/>
                  </p:cNvSpPr>
                  <p:nvPr/>
                </p:nvSpPr>
                <p:spPr bwMode="auto">
                  <a:xfrm rot="16200000">
                    <a:off x="2932" y="692"/>
                    <a:ext cx="496" cy="73"/>
                  </a:xfrm>
                  <a:prstGeom prst="rightArrow">
                    <a:avLst>
                      <a:gd name="adj1" fmla="val 50000"/>
                      <a:gd name="adj2" fmla="val 169863"/>
                    </a:avLst>
                  </a:prstGeom>
                  <a:solidFill>
                    <a:srgbClr val="FFFF00"/>
                  </a:solidFill>
                  <a:ln w="22225">
                    <a:solidFill>
                      <a:srgbClr val="FF0000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30" name="Oval 5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150" y="692"/>
                    <a:ext cx="73" cy="73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2225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 anchor="ctr">
                    <a:spAutoFit/>
                  </a:bodyPr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sp>
              <p:nvSpPr>
                <p:cNvPr id="17" name="Text Box 199"/>
                <p:cNvSpPr txBox="1">
                  <a:spLocks noChangeArrowheads="1"/>
                </p:cNvSpPr>
                <p:nvPr/>
              </p:nvSpPr>
              <p:spPr bwMode="auto">
                <a:xfrm>
                  <a:off x="2304" y="210"/>
                  <a:ext cx="377" cy="302"/>
                </a:xfrm>
                <a:prstGeom prst="rect">
                  <a:avLst/>
                </a:prstGeom>
                <a:solidFill>
                  <a:srgbClr val="FFFFCC"/>
                </a:solidFill>
                <a:ln w="22225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defTabSz="968375"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defTabSz="968375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GB" sz="2400" i="1" smtClean="0">
                      <a:latin typeface="Palatino" charset="0"/>
                      <a:cs typeface="+mn-cs"/>
                    </a:rPr>
                    <a:t>M</a:t>
                  </a:r>
                  <a:r>
                    <a:rPr lang="en-GB" sz="2400" i="1" baseline="-25000" smtClean="0">
                      <a:latin typeface="Palatino" charset="0"/>
                      <a:cs typeface="+mn-cs"/>
                    </a:rPr>
                    <a:t>L</a:t>
                  </a:r>
                </a:p>
              </p:txBody>
            </p:sp>
          </p:grpSp>
          <p:pic>
            <p:nvPicPr>
              <p:cNvPr id="15" name="Picture 209" descr="TP_tmp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6" y="2319"/>
                <a:ext cx="552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0" name="Rectangle 213"/>
            <p:cNvSpPr>
              <a:spLocks noChangeArrowheads="1"/>
            </p:cNvSpPr>
            <p:nvPr/>
          </p:nvSpPr>
          <p:spPr bwMode="auto">
            <a:xfrm>
              <a:off x="353" y="119"/>
              <a:ext cx="5602" cy="2472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214"/>
            <p:cNvSpPr>
              <a:spLocks noChangeShapeType="1"/>
            </p:cNvSpPr>
            <p:nvPr/>
          </p:nvSpPr>
          <p:spPr bwMode="auto">
            <a:xfrm>
              <a:off x="2190" y="119"/>
              <a:ext cx="0" cy="2472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Line 215"/>
            <p:cNvSpPr>
              <a:spLocks noChangeShapeType="1"/>
            </p:cNvSpPr>
            <p:nvPr/>
          </p:nvSpPr>
          <p:spPr bwMode="auto">
            <a:xfrm>
              <a:off x="4095" y="119"/>
              <a:ext cx="0" cy="2472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Line 216"/>
            <p:cNvSpPr>
              <a:spLocks noChangeShapeType="1"/>
            </p:cNvSpPr>
            <p:nvPr/>
          </p:nvSpPr>
          <p:spPr bwMode="auto">
            <a:xfrm flipV="1">
              <a:off x="353" y="1230"/>
              <a:ext cx="5602" cy="23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97" name="Text Box 218"/>
          <p:cNvSpPr txBox="1">
            <a:spLocks noChangeArrowheads="1"/>
          </p:cNvSpPr>
          <p:nvPr/>
        </p:nvSpPr>
        <p:spPr bwMode="auto">
          <a:xfrm>
            <a:off x="38100" y="964177"/>
            <a:ext cx="9159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angular distributions can be understood in terms of the spin of the particles</a:t>
            </a:r>
          </a:p>
        </p:txBody>
      </p:sp>
      <p:sp>
        <p:nvSpPr>
          <p:cNvPr id="98" name="Text Box 219"/>
          <p:cNvSpPr txBox="1">
            <a:spLocks noChangeArrowheads="1"/>
          </p:cNvSpPr>
          <p:nvPr/>
        </p:nvSpPr>
        <p:spPr bwMode="auto">
          <a:xfrm>
            <a:off x="139700" y="5363139"/>
            <a:ext cx="7026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differential decay rate (see page 26) can be found using:</a:t>
            </a:r>
          </a:p>
        </p:txBody>
      </p:sp>
      <p:pic>
        <p:nvPicPr>
          <p:cNvPr id="99" name="Picture 22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13" y="5758427"/>
            <a:ext cx="239395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0" name="Text Box 222"/>
          <p:cNvSpPr txBox="1">
            <a:spLocks noChangeArrowheads="1"/>
          </p:cNvSpPr>
          <p:nvPr/>
        </p:nvSpPr>
        <p:spPr bwMode="auto">
          <a:xfrm>
            <a:off x="523875" y="6515664"/>
            <a:ext cx="7204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where p* is the C.o.M momentum of the final state particles, here</a:t>
            </a:r>
          </a:p>
        </p:txBody>
      </p:sp>
      <p:pic>
        <p:nvPicPr>
          <p:cNvPr id="101" name="Picture 22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420" y="6520832"/>
            <a:ext cx="10509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4269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W-Decay: </a:t>
            </a:r>
            <a:r>
              <a:rPr lang="en-US" dirty="0" smtClean="0"/>
              <a:t>the </a:t>
            </a:r>
            <a:r>
              <a:rPr lang="en-US" dirty="0"/>
              <a:t>l</a:t>
            </a:r>
            <a:r>
              <a:rPr lang="en-US" dirty="0" smtClean="0"/>
              <a:t>epton </a:t>
            </a:r>
            <a:r>
              <a:rPr lang="en-US" dirty="0"/>
              <a:t>c</a:t>
            </a:r>
            <a:r>
              <a:rPr lang="en-US" dirty="0" smtClean="0"/>
              <a:t>urrent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32623" y="954761"/>
            <a:ext cx="618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Hence for the three different polarisations we obtain:</a:t>
            </a:r>
          </a:p>
        </p:txBody>
      </p:sp>
      <p:pic>
        <p:nvPicPr>
          <p:cNvPr id="7" name="Picture 1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73" y="1251252"/>
            <a:ext cx="2822575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1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905" y="1264346"/>
            <a:ext cx="2822575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99286" y="1894584"/>
            <a:ext cx="3951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Integrating over all angles using</a:t>
            </a:r>
          </a:p>
        </p:txBody>
      </p:sp>
      <p:pic>
        <p:nvPicPr>
          <p:cNvPr id="10" name="Picture 2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61" y="2223196"/>
            <a:ext cx="5649912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240561" y="2698681"/>
            <a:ext cx="1069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Gives</a:t>
            </a:r>
          </a:p>
        </p:txBody>
      </p:sp>
      <p:pic>
        <p:nvPicPr>
          <p:cNvPr id="12" name="Picture 2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751" y="1264346"/>
            <a:ext cx="2178050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3" name="Group 28"/>
          <p:cNvGrpSpPr>
            <a:grpSpLocks/>
          </p:cNvGrpSpPr>
          <p:nvPr/>
        </p:nvGrpSpPr>
        <p:grpSpPr bwMode="auto">
          <a:xfrm>
            <a:off x="3040911" y="2741544"/>
            <a:ext cx="3024187" cy="755650"/>
            <a:chOff x="2031" y="1661"/>
            <a:chExt cx="1905" cy="476"/>
          </a:xfrm>
        </p:grpSpPr>
        <p:pic>
          <p:nvPicPr>
            <p:cNvPr id="14" name="Picture 25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" y="1684"/>
              <a:ext cx="184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2031" y="1661"/>
              <a:ext cx="1905" cy="476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6" name="Text Box 30"/>
          <p:cNvSpPr txBox="1">
            <a:spLocks noChangeArrowheads="1"/>
          </p:cNvSpPr>
          <p:nvPr/>
        </p:nvSpPr>
        <p:spPr bwMode="auto">
          <a:xfrm>
            <a:off x="232623" y="4103619"/>
            <a:ext cx="88423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For a sample of unpolarized W boson each polarization state is equally likely,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for the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average matrix element </a:t>
            </a:r>
            <a:r>
              <a:rPr lang="en-GB" u="sng" smtClean="0">
                <a:solidFill>
                  <a:schemeClr val="accent2"/>
                </a:solidFill>
                <a:cs typeface="+mn-cs"/>
              </a:rPr>
              <a:t>sum over all possible matrix elements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</a:t>
            </a:r>
            <a:r>
              <a:rPr lang="en-GB" u="sng" smtClean="0">
                <a:solidFill>
                  <a:schemeClr val="accent2"/>
                </a:solidFill>
                <a:cs typeface="+mn-cs"/>
              </a:rPr>
              <a:t>average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over the three initial polarization states  </a:t>
            </a:r>
          </a:p>
        </p:txBody>
      </p:sp>
      <p:pic>
        <p:nvPicPr>
          <p:cNvPr id="17" name="Picture 34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798" y="5186294"/>
            <a:ext cx="7623175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Line 35"/>
          <p:cNvSpPr>
            <a:spLocks noChangeShapeType="1"/>
          </p:cNvSpPr>
          <p:nvPr/>
        </p:nvSpPr>
        <p:spPr bwMode="auto">
          <a:xfrm flipH="1">
            <a:off x="5598373" y="4686231"/>
            <a:ext cx="971550" cy="461963"/>
          </a:xfrm>
          <a:prstGeom prst="line">
            <a:avLst/>
          </a:prstGeom>
          <a:noFill/>
          <a:ln w="222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1450236" y="4975156"/>
            <a:ext cx="1692275" cy="252413"/>
          </a:xfrm>
          <a:prstGeom prst="line">
            <a:avLst/>
          </a:prstGeom>
          <a:noFill/>
          <a:ln w="222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" name="Text Box 37"/>
          <p:cNvSpPr txBox="1">
            <a:spLocks noChangeArrowheads="1"/>
          </p:cNvSpPr>
          <p:nvPr/>
        </p:nvSpPr>
        <p:spPr bwMode="auto">
          <a:xfrm>
            <a:off x="199286" y="3490844"/>
            <a:ext cx="87772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total W-decay rate is independent of polarization; this has to be the case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as the decay rate cannot depend on the arbitrary definition of the z-axis</a:t>
            </a:r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auto">
          <a:xfrm>
            <a:off x="321331" y="6506706"/>
            <a:ext cx="8702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For a sample of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unpolarized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W-bosons, the decay is isotropic (as expected) </a:t>
            </a:r>
          </a:p>
        </p:txBody>
      </p:sp>
    </p:spTree>
    <p:extLst>
      <p:ext uri="{BB962C8B-B14F-4D97-AF65-F5344CB8AC3E}">
        <p14:creationId xmlns:p14="http://schemas.microsoft.com/office/powerpoint/2010/main" val="3242107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439844"/>
            <a:ext cx="296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For this isotropic decay</a:t>
            </a:r>
          </a:p>
        </p:txBody>
      </p:sp>
      <p:grpSp>
        <p:nvGrpSpPr>
          <p:cNvPr id="6" name="Group 76"/>
          <p:cNvGrpSpPr>
            <a:grpSpLocks/>
          </p:cNvGrpSpPr>
          <p:nvPr/>
        </p:nvGrpSpPr>
        <p:grpSpPr bwMode="auto">
          <a:xfrm>
            <a:off x="1306512" y="836719"/>
            <a:ext cx="5713413" cy="758825"/>
            <a:chOff x="1040" y="447"/>
            <a:chExt cx="3599" cy="478"/>
          </a:xfrm>
        </p:grpSpPr>
        <p:pic>
          <p:nvPicPr>
            <p:cNvPr id="7" name="Picture 7" descr="TP_tmp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" y="447"/>
              <a:ext cx="1637" cy="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2832" y="606"/>
              <a:ext cx="204" cy="113"/>
            </a:xfrm>
            <a:prstGeom prst="rightArrow">
              <a:avLst>
                <a:gd name="adj1" fmla="val 50000"/>
                <a:gd name="adj2" fmla="val 45133"/>
              </a:avLst>
            </a:prstGeom>
            <a:noFill/>
            <a:ln w="222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9" name="Picture 9" descr="TP_tmp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" y="447"/>
              <a:ext cx="1490" cy="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0" name="AutoShape 10"/>
          <p:cNvSpPr>
            <a:spLocks noChangeArrowheads="1"/>
          </p:cNvSpPr>
          <p:nvPr/>
        </p:nvSpPr>
        <p:spPr bwMode="auto">
          <a:xfrm>
            <a:off x="3311525" y="1917807"/>
            <a:ext cx="323850" cy="179387"/>
          </a:xfrm>
          <a:prstGeom prst="rightArrow">
            <a:avLst>
              <a:gd name="adj1" fmla="val 50000"/>
              <a:gd name="adj2" fmla="val 45133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1" name="Picture 1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663807"/>
            <a:ext cx="294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3959225" y="1628882"/>
            <a:ext cx="3097212" cy="792162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0" y="2421044"/>
            <a:ext cx="93630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calculation for the other decay modes (neglecting final state particle masses)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is same. For quarks need to account for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colour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CKM matrix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. No decays to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top </a:t>
            </a:r>
            <a:r>
              <a:rPr lang="en-GB" smtClean="0">
                <a:solidFill>
                  <a:schemeClr val="accent2"/>
                </a:solidFill>
                <a:latin typeface="Palatino"/>
                <a:cs typeface="+mn-cs"/>
              </a:rPr>
              <a:t>–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the top mass (175 GeV) is greater than the W-boson mass (80 GeV) </a:t>
            </a:r>
          </a:p>
        </p:txBody>
      </p:sp>
      <p:grpSp>
        <p:nvGrpSpPr>
          <p:cNvPr id="14" name="Group 64"/>
          <p:cNvGrpSpPr>
            <a:grpSpLocks/>
          </p:cNvGrpSpPr>
          <p:nvPr/>
        </p:nvGrpSpPr>
        <p:grpSpPr bwMode="auto">
          <a:xfrm>
            <a:off x="1079500" y="3357669"/>
            <a:ext cx="7673975" cy="1152525"/>
            <a:chOff x="917" y="2432"/>
            <a:chExt cx="4834" cy="726"/>
          </a:xfrm>
        </p:grpSpPr>
        <p:grpSp>
          <p:nvGrpSpPr>
            <p:cNvPr id="15" name="Group 57"/>
            <p:cNvGrpSpPr>
              <a:grpSpLocks/>
            </p:cNvGrpSpPr>
            <p:nvPr/>
          </p:nvGrpSpPr>
          <p:grpSpPr bwMode="auto">
            <a:xfrm>
              <a:off x="917" y="2493"/>
              <a:ext cx="1001" cy="620"/>
              <a:chOff x="708" y="2493"/>
              <a:chExt cx="1001" cy="620"/>
            </a:xfrm>
          </p:grpSpPr>
          <p:pic>
            <p:nvPicPr>
              <p:cNvPr id="33" name="Picture 17" descr="TP_tmp"/>
              <p:cNvPicPr>
                <a:picLocks noChangeAspect="1" noChangeArrowheads="1"/>
              </p:cNvPicPr>
              <p:nvPr>
                <p:custDataLst>
                  <p:tags r:id="rId17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" y="2493"/>
                <a:ext cx="938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4" name="Picture 20" descr="TP_tmp"/>
              <p:cNvPicPr>
                <a:picLocks noChangeAspect="1" noChangeArrowheads="1"/>
              </p:cNvPicPr>
              <p:nvPr>
                <p:custDataLst>
                  <p:tags r:id="rId18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" y="2727"/>
                <a:ext cx="993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21" descr="TP_tmp"/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" y="2948"/>
                <a:ext cx="956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6" name="Group 62"/>
            <p:cNvGrpSpPr>
              <a:grpSpLocks/>
            </p:cNvGrpSpPr>
            <p:nvPr/>
          </p:nvGrpSpPr>
          <p:grpSpPr bwMode="auto">
            <a:xfrm>
              <a:off x="2235" y="2432"/>
              <a:ext cx="1588" cy="726"/>
              <a:chOff x="2235" y="2432"/>
              <a:chExt cx="1588" cy="726"/>
            </a:xfrm>
          </p:grpSpPr>
          <p:grpSp>
            <p:nvGrpSpPr>
              <p:cNvPr id="25" name="Group 58"/>
              <p:cNvGrpSpPr>
                <a:grpSpLocks/>
              </p:cNvGrpSpPr>
              <p:nvPr/>
            </p:nvGrpSpPr>
            <p:grpSpPr bwMode="auto">
              <a:xfrm>
                <a:off x="2235" y="2467"/>
                <a:ext cx="754" cy="611"/>
                <a:chOff x="2235" y="2467"/>
                <a:chExt cx="754" cy="611"/>
              </a:xfrm>
            </p:grpSpPr>
            <p:pic>
              <p:nvPicPr>
                <p:cNvPr id="30" name="Picture 23" descr="TP_tmp"/>
                <p:cNvPicPr>
                  <a:picLocks noChangeAspect="1" noChangeArrowheads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5" y="2467"/>
                  <a:ext cx="754" cy="1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1" name="Picture 25" descr="TP_tmp"/>
                <p:cNvPicPr>
                  <a:picLocks noChangeAspect="1" noChangeArrowheads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5" y="2711"/>
                  <a:ext cx="736" cy="1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2" name="Picture 27" descr="TP_tmp"/>
                <p:cNvPicPr>
                  <a:picLocks noChangeAspect="1" noChangeArrowheads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5" y="2931"/>
                  <a:ext cx="754" cy="1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6" name="Picture 29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2" y="2461"/>
                <a:ext cx="625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31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8" y="2687"/>
                <a:ext cx="607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33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2" y="2914"/>
                <a:ext cx="625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Rectangle 59"/>
              <p:cNvSpPr>
                <a:spLocks noChangeArrowheads="1"/>
              </p:cNvSpPr>
              <p:nvPr/>
            </p:nvSpPr>
            <p:spPr bwMode="auto">
              <a:xfrm>
                <a:off x="3097" y="2432"/>
                <a:ext cx="726" cy="726"/>
              </a:xfrm>
              <a:prstGeom prst="rect">
                <a:avLst/>
              </a:prstGeom>
              <a:noFill/>
              <a:ln w="222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17" name="Group 63"/>
            <p:cNvGrpSpPr>
              <a:grpSpLocks/>
            </p:cNvGrpSpPr>
            <p:nvPr/>
          </p:nvGrpSpPr>
          <p:grpSpPr bwMode="auto">
            <a:xfrm>
              <a:off x="4163" y="2432"/>
              <a:ext cx="1588" cy="726"/>
              <a:chOff x="4163" y="2432"/>
              <a:chExt cx="1588" cy="726"/>
            </a:xfrm>
          </p:grpSpPr>
          <p:pic>
            <p:nvPicPr>
              <p:cNvPr id="18" name="Picture 42" descr="TP_tmp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3" y="2467"/>
                <a:ext cx="754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43" descr="TP_tmp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3" y="2727"/>
                <a:ext cx="718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44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3" y="2931"/>
                <a:ext cx="736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45" descr="TP_tmp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0" y="2461"/>
                <a:ext cx="625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54" descr="TP_tmp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0" y="2688"/>
                <a:ext cx="607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55" descr="TP_tmp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0" y="2908"/>
                <a:ext cx="625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Rectangle 61"/>
              <p:cNvSpPr>
                <a:spLocks noChangeArrowheads="1"/>
              </p:cNvSpPr>
              <p:nvPr/>
            </p:nvSpPr>
            <p:spPr bwMode="auto">
              <a:xfrm>
                <a:off x="5025" y="2432"/>
                <a:ext cx="726" cy="726"/>
              </a:xfrm>
              <a:prstGeom prst="rect">
                <a:avLst/>
              </a:prstGeom>
              <a:noFill/>
              <a:ln w="222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107950" y="4581632"/>
            <a:ext cx="42846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Unitarity of CKM matrix gives, e.g.  </a:t>
            </a:r>
          </a:p>
        </p:txBody>
      </p:sp>
      <p:pic>
        <p:nvPicPr>
          <p:cNvPr id="37" name="Picture 6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187" y="4587982"/>
            <a:ext cx="30670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" name="Text Box 72"/>
          <p:cNvSpPr txBox="1">
            <a:spLocks noChangeArrowheads="1"/>
          </p:cNvSpPr>
          <p:nvPr/>
        </p:nvSpPr>
        <p:spPr bwMode="auto">
          <a:xfrm>
            <a:off x="107950" y="5188057"/>
            <a:ext cx="373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and thus the total decay rate : </a:t>
            </a:r>
          </a:p>
        </p:txBody>
      </p:sp>
      <p:sp>
        <p:nvSpPr>
          <p:cNvPr id="39" name="Text Box 73"/>
          <p:cNvSpPr txBox="1">
            <a:spLocks noChangeArrowheads="1"/>
          </p:cNvSpPr>
          <p:nvPr/>
        </p:nvSpPr>
        <p:spPr bwMode="auto">
          <a:xfrm>
            <a:off x="5688012" y="5500794"/>
            <a:ext cx="3343275" cy="84455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Experiment: </a:t>
            </a:r>
            <a:r>
              <a:rPr lang="en-GB" sz="2000" smtClean="0">
                <a:cs typeface="+mn-cs"/>
              </a:rPr>
              <a:t>2.14</a:t>
            </a:r>
            <a:r>
              <a:rPr lang="en-US" sz="2000" smtClean="0">
                <a:cs typeface="Arial" charset="0"/>
              </a:rPr>
              <a:t>±0.04 GeV</a:t>
            </a:r>
          </a:p>
          <a:p>
            <a:pPr>
              <a:defRPr/>
            </a:pPr>
            <a:r>
              <a:rPr lang="en-US" sz="1400" smtClean="0">
                <a:solidFill>
                  <a:srgbClr val="FF0000"/>
                </a:solidFill>
                <a:cs typeface="Arial" charset="0"/>
              </a:rPr>
              <a:t>(our calculation neglected a 3% QCD </a:t>
            </a:r>
          </a:p>
          <a:p>
            <a:pPr>
              <a:defRPr/>
            </a:pPr>
            <a:r>
              <a:rPr lang="en-US" sz="1400" smtClean="0">
                <a:solidFill>
                  <a:srgbClr val="FF0000"/>
                </a:solidFill>
                <a:cs typeface="Arial" charset="0"/>
              </a:rPr>
              <a:t>  correction to decays to quarks )</a:t>
            </a:r>
          </a:p>
        </p:txBody>
      </p:sp>
      <p:grpSp>
        <p:nvGrpSpPr>
          <p:cNvPr id="40" name="Group 75"/>
          <p:cNvGrpSpPr>
            <a:grpSpLocks/>
          </p:cNvGrpSpPr>
          <p:nvPr/>
        </p:nvGrpSpPr>
        <p:grpSpPr bwMode="auto">
          <a:xfrm>
            <a:off x="647700" y="5572232"/>
            <a:ext cx="4679950" cy="755650"/>
            <a:chOff x="716" y="3543"/>
            <a:chExt cx="2948" cy="476"/>
          </a:xfrm>
        </p:grpSpPr>
        <p:sp>
          <p:nvSpPr>
            <p:cNvPr id="41" name="Rectangle 70"/>
            <p:cNvSpPr>
              <a:spLocks noChangeArrowheads="1"/>
            </p:cNvSpPr>
            <p:nvPr/>
          </p:nvSpPr>
          <p:spPr bwMode="auto">
            <a:xfrm>
              <a:off x="716" y="3543"/>
              <a:ext cx="2948" cy="476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42" name="Picture 74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" y="3555"/>
              <a:ext cx="285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43" name="Text Box 78"/>
          <p:cNvSpPr txBox="1">
            <a:spLocks noChangeArrowheads="1"/>
          </p:cNvSpPr>
          <p:nvPr/>
        </p:nvSpPr>
        <p:spPr bwMode="auto">
          <a:xfrm>
            <a:off x="107950" y="4870557"/>
            <a:ext cx="1260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Hence  </a:t>
            </a:r>
          </a:p>
        </p:txBody>
      </p:sp>
      <p:pic>
        <p:nvPicPr>
          <p:cNvPr id="44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4945169"/>
            <a:ext cx="3313112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950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W and Z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297" y="949767"/>
            <a:ext cx="9286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W</a:t>
            </a:r>
            <a:r>
              <a:rPr lang="en-US" baseline="30000" smtClean="0">
                <a:solidFill>
                  <a:schemeClr val="accent2"/>
                </a:solidFill>
                <a:cs typeface="Arial" charset="0"/>
              </a:rPr>
              <a:t>± </a:t>
            </a:r>
            <a:r>
              <a:rPr lang="en-US" smtClean="0">
                <a:solidFill>
                  <a:schemeClr val="accent2"/>
                </a:solidFill>
                <a:cs typeface="Arial" charset="0"/>
              </a:rPr>
              <a:t> bosons carry the EM charge - suggestive Weak are EM forces are related.</a:t>
            </a:r>
            <a:endParaRPr lang="en-US" baseline="30000" smtClean="0">
              <a:solidFill>
                <a:schemeClr val="accent2"/>
              </a:solidFill>
              <a:cs typeface="Arial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359" y="1214879"/>
            <a:ext cx="5502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 bosons can be produced in e</a:t>
            </a:r>
            <a:r>
              <a:rPr lang="en-GB" baseline="30000" smtClean="0">
                <a:solidFill>
                  <a:schemeClr val="accent2"/>
                </a:solidFill>
                <a:cs typeface="+mn-cs"/>
              </a:rPr>
              <a:t>+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e</a:t>
            </a:r>
            <a:r>
              <a:rPr lang="en-GB" baseline="30000" smtClean="0">
                <a:solidFill>
                  <a:schemeClr val="accent2"/>
                </a:solidFill>
                <a:cs typeface="+mn-cs"/>
              </a:rPr>
              <a:t>-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annihilation</a:t>
            </a:r>
            <a:endParaRPr lang="en-US" baseline="30000" smtClean="0">
              <a:solidFill>
                <a:schemeClr val="accent2"/>
              </a:solidFill>
              <a:cs typeface="Arial" charset="0"/>
            </a:endParaRPr>
          </a:p>
        </p:txBody>
      </p:sp>
      <p:grpSp>
        <p:nvGrpSpPr>
          <p:cNvPr id="7" name="Group 293"/>
          <p:cNvGrpSpPr>
            <a:grpSpLocks noChangeAspect="1"/>
          </p:cNvGrpSpPr>
          <p:nvPr/>
        </p:nvGrpSpPr>
        <p:grpSpPr bwMode="auto">
          <a:xfrm>
            <a:off x="6157747" y="1337117"/>
            <a:ext cx="2997200" cy="2876550"/>
            <a:chOff x="1897" y="1207"/>
            <a:chExt cx="2222" cy="2132"/>
          </a:xfrm>
        </p:grpSpPr>
        <p:sp>
          <p:nvSpPr>
            <p:cNvPr id="8" name="Rectangle 14"/>
            <p:cNvSpPr>
              <a:spLocks noChangeAspect="1" noChangeArrowheads="1"/>
            </p:cNvSpPr>
            <p:nvPr/>
          </p:nvSpPr>
          <p:spPr bwMode="auto">
            <a:xfrm>
              <a:off x="2367" y="1267"/>
              <a:ext cx="1675" cy="1676"/>
            </a:xfrm>
            <a:prstGeom prst="rect">
              <a:avLst/>
            </a:prstGeom>
            <a:noFill/>
            <a:ln w="127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15"/>
            <p:cNvSpPr>
              <a:spLocks noChangeAspect="1" noChangeShapeType="1"/>
            </p:cNvSpPr>
            <p:nvPr/>
          </p:nvSpPr>
          <p:spPr bwMode="auto">
            <a:xfrm>
              <a:off x="2367" y="2943"/>
              <a:ext cx="1675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6"/>
            <p:cNvSpPr>
              <a:spLocks noChangeAspect="1" noChangeShapeType="1"/>
            </p:cNvSpPr>
            <p:nvPr/>
          </p:nvSpPr>
          <p:spPr bwMode="auto">
            <a:xfrm flipV="1">
              <a:off x="2367" y="1267"/>
              <a:ext cx="1" cy="1676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7"/>
            <p:cNvSpPr>
              <a:spLocks noChangeAspect="1" noChangeShapeType="1"/>
            </p:cNvSpPr>
            <p:nvPr/>
          </p:nvSpPr>
          <p:spPr bwMode="auto">
            <a:xfrm flipH="1">
              <a:off x="2367" y="2943"/>
              <a:ext cx="6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Aspect="1" noChangeShapeType="1"/>
            </p:cNvSpPr>
            <p:nvPr/>
          </p:nvSpPr>
          <p:spPr bwMode="auto">
            <a:xfrm flipH="1">
              <a:off x="2367" y="2909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/>
            <p:cNvSpPr>
              <a:spLocks noChangeAspect="1" noChangeShapeType="1"/>
            </p:cNvSpPr>
            <p:nvPr/>
          </p:nvSpPr>
          <p:spPr bwMode="auto">
            <a:xfrm flipH="1">
              <a:off x="2367" y="2875"/>
              <a:ext cx="31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20"/>
            <p:cNvSpPr>
              <a:spLocks noChangeAspect="1" noChangeShapeType="1"/>
            </p:cNvSpPr>
            <p:nvPr/>
          </p:nvSpPr>
          <p:spPr bwMode="auto">
            <a:xfrm flipH="1">
              <a:off x="2367" y="2842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21"/>
            <p:cNvSpPr>
              <a:spLocks noChangeAspect="1" noChangeShapeType="1"/>
            </p:cNvSpPr>
            <p:nvPr/>
          </p:nvSpPr>
          <p:spPr bwMode="auto">
            <a:xfrm flipH="1">
              <a:off x="2367" y="2808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22"/>
            <p:cNvSpPr>
              <a:spLocks noChangeAspect="1" noChangeShapeType="1"/>
            </p:cNvSpPr>
            <p:nvPr/>
          </p:nvSpPr>
          <p:spPr bwMode="auto">
            <a:xfrm flipH="1">
              <a:off x="2367" y="2775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23"/>
            <p:cNvSpPr>
              <a:spLocks noChangeAspect="1" noChangeShapeType="1"/>
            </p:cNvSpPr>
            <p:nvPr/>
          </p:nvSpPr>
          <p:spPr bwMode="auto">
            <a:xfrm flipH="1">
              <a:off x="2367" y="2741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24"/>
            <p:cNvSpPr>
              <a:spLocks noChangeAspect="1" noChangeShapeType="1"/>
            </p:cNvSpPr>
            <p:nvPr/>
          </p:nvSpPr>
          <p:spPr bwMode="auto">
            <a:xfrm flipH="1">
              <a:off x="2367" y="2707"/>
              <a:ext cx="31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25"/>
            <p:cNvSpPr>
              <a:spLocks noChangeAspect="1" noChangeShapeType="1"/>
            </p:cNvSpPr>
            <p:nvPr/>
          </p:nvSpPr>
          <p:spPr bwMode="auto">
            <a:xfrm flipH="1">
              <a:off x="2367" y="2674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26"/>
            <p:cNvSpPr>
              <a:spLocks noChangeAspect="1" noChangeShapeType="1"/>
            </p:cNvSpPr>
            <p:nvPr/>
          </p:nvSpPr>
          <p:spPr bwMode="auto">
            <a:xfrm flipH="1">
              <a:off x="2367" y="2640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7"/>
            <p:cNvSpPr>
              <a:spLocks noChangeAspect="1" noChangeShapeType="1"/>
            </p:cNvSpPr>
            <p:nvPr/>
          </p:nvSpPr>
          <p:spPr bwMode="auto">
            <a:xfrm flipH="1">
              <a:off x="2367" y="2607"/>
              <a:ext cx="6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28"/>
            <p:cNvSpPr>
              <a:spLocks noChangeAspect="1" noChangeShapeType="1"/>
            </p:cNvSpPr>
            <p:nvPr/>
          </p:nvSpPr>
          <p:spPr bwMode="auto">
            <a:xfrm flipH="1">
              <a:off x="2367" y="2574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9"/>
            <p:cNvSpPr>
              <a:spLocks noChangeAspect="1" noChangeShapeType="1"/>
            </p:cNvSpPr>
            <p:nvPr/>
          </p:nvSpPr>
          <p:spPr bwMode="auto">
            <a:xfrm flipH="1">
              <a:off x="2367" y="2541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30"/>
            <p:cNvSpPr>
              <a:spLocks noChangeAspect="1" noChangeShapeType="1"/>
            </p:cNvSpPr>
            <p:nvPr/>
          </p:nvSpPr>
          <p:spPr bwMode="auto">
            <a:xfrm flipH="1">
              <a:off x="2367" y="2507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31"/>
            <p:cNvSpPr>
              <a:spLocks noChangeAspect="1" noChangeShapeType="1"/>
            </p:cNvSpPr>
            <p:nvPr/>
          </p:nvSpPr>
          <p:spPr bwMode="auto">
            <a:xfrm flipH="1">
              <a:off x="2367" y="2473"/>
              <a:ext cx="31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32"/>
            <p:cNvSpPr>
              <a:spLocks noChangeAspect="1" noChangeShapeType="1"/>
            </p:cNvSpPr>
            <p:nvPr/>
          </p:nvSpPr>
          <p:spPr bwMode="auto">
            <a:xfrm flipH="1">
              <a:off x="2367" y="2440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3"/>
            <p:cNvSpPr>
              <a:spLocks noChangeAspect="1" noChangeShapeType="1"/>
            </p:cNvSpPr>
            <p:nvPr/>
          </p:nvSpPr>
          <p:spPr bwMode="auto">
            <a:xfrm flipH="1">
              <a:off x="2367" y="2406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4"/>
            <p:cNvSpPr>
              <a:spLocks noChangeAspect="1" noChangeShapeType="1"/>
            </p:cNvSpPr>
            <p:nvPr/>
          </p:nvSpPr>
          <p:spPr bwMode="auto">
            <a:xfrm flipH="1">
              <a:off x="2367" y="2373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35"/>
            <p:cNvSpPr>
              <a:spLocks noChangeAspect="1" noChangeShapeType="1"/>
            </p:cNvSpPr>
            <p:nvPr/>
          </p:nvSpPr>
          <p:spPr bwMode="auto">
            <a:xfrm flipH="1">
              <a:off x="2367" y="2339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36"/>
            <p:cNvSpPr>
              <a:spLocks noChangeAspect="1" noChangeShapeType="1"/>
            </p:cNvSpPr>
            <p:nvPr/>
          </p:nvSpPr>
          <p:spPr bwMode="auto">
            <a:xfrm flipH="1">
              <a:off x="2367" y="2305"/>
              <a:ext cx="31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37"/>
            <p:cNvSpPr>
              <a:spLocks noChangeAspect="1" noChangeShapeType="1"/>
            </p:cNvSpPr>
            <p:nvPr/>
          </p:nvSpPr>
          <p:spPr bwMode="auto">
            <a:xfrm flipH="1">
              <a:off x="2367" y="2272"/>
              <a:ext cx="6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8"/>
            <p:cNvSpPr>
              <a:spLocks noChangeAspect="1" noChangeShapeType="1"/>
            </p:cNvSpPr>
            <p:nvPr/>
          </p:nvSpPr>
          <p:spPr bwMode="auto">
            <a:xfrm flipH="1">
              <a:off x="2367" y="2238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39"/>
            <p:cNvSpPr>
              <a:spLocks noChangeAspect="1" noChangeShapeType="1"/>
            </p:cNvSpPr>
            <p:nvPr/>
          </p:nvSpPr>
          <p:spPr bwMode="auto">
            <a:xfrm flipH="1">
              <a:off x="2367" y="2206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40"/>
            <p:cNvSpPr>
              <a:spLocks noChangeAspect="1" noChangeShapeType="1"/>
            </p:cNvSpPr>
            <p:nvPr/>
          </p:nvSpPr>
          <p:spPr bwMode="auto">
            <a:xfrm flipH="1">
              <a:off x="2367" y="2172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41"/>
            <p:cNvSpPr>
              <a:spLocks noChangeAspect="1" noChangeShapeType="1"/>
            </p:cNvSpPr>
            <p:nvPr/>
          </p:nvSpPr>
          <p:spPr bwMode="auto">
            <a:xfrm flipH="1">
              <a:off x="2367" y="2138"/>
              <a:ext cx="31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42"/>
            <p:cNvSpPr>
              <a:spLocks noChangeAspect="1" noChangeShapeType="1"/>
            </p:cNvSpPr>
            <p:nvPr/>
          </p:nvSpPr>
          <p:spPr bwMode="auto">
            <a:xfrm flipH="1">
              <a:off x="2367" y="2105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43"/>
            <p:cNvSpPr>
              <a:spLocks noChangeAspect="1" noChangeShapeType="1"/>
            </p:cNvSpPr>
            <p:nvPr/>
          </p:nvSpPr>
          <p:spPr bwMode="auto">
            <a:xfrm flipH="1">
              <a:off x="2367" y="2071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44"/>
            <p:cNvSpPr>
              <a:spLocks noChangeAspect="1" noChangeShapeType="1"/>
            </p:cNvSpPr>
            <p:nvPr/>
          </p:nvSpPr>
          <p:spPr bwMode="auto">
            <a:xfrm flipH="1">
              <a:off x="2367" y="2038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45"/>
            <p:cNvSpPr>
              <a:spLocks noChangeAspect="1" noChangeShapeType="1"/>
            </p:cNvSpPr>
            <p:nvPr/>
          </p:nvSpPr>
          <p:spPr bwMode="auto">
            <a:xfrm flipH="1">
              <a:off x="2367" y="2004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46"/>
            <p:cNvSpPr>
              <a:spLocks noChangeAspect="1" noChangeShapeType="1"/>
            </p:cNvSpPr>
            <p:nvPr/>
          </p:nvSpPr>
          <p:spPr bwMode="auto">
            <a:xfrm flipH="1">
              <a:off x="2367" y="1970"/>
              <a:ext cx="31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47"/>
            <p:cNvSpPr>
              <a:spLocks noChangeAspect="1" noChangeShapeType="1"/>
            </p:cNvSpPr>
            <p:nvPr/>
          </p:nvSpPr>
          <p:spPr bwMode="auto">
            <a:xfrm flipH="1">
              <a:off x="2367" y="1937"/>
              <a:ext cx="6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8"/>
            <p:cNvSpPr>
              <a:spLocks noChangeAspect="1" noChangeShapeType="1"/>
            </p:cNvSpPr>
            <p:nvPr/>
          </p:nvSpPr>
          <p:spPr bwMode="auto">
            <a:xfrm flipH="1">
              <a:off x="2367" y="1903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9"/>
            <p:cNvSpPr>
              <a:spLocks noChangeAspect="1" noChangeShapeType="1"/>
            </p:cNvSpPr>
            <p:nvPr/>
          </p:nvSpPr>
          <p:spPr bwMode="auto">
            <a:xfrm flipH="1">
              <a:off x="2367" y="1870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50"/>
            <p:cNvSpPr>
              <a:spLocks noChangeAspect="1" noChangeShapeType="1"/>
            </p:cNvSpPr>
            <p:nvPr/>
          </p:nvSpPr>
          <p:spPr bwMode="auto">
            <a:xfrm flipH="1">
              <a:off x="2367" y="1836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51"/>
            <p:cNvSpPr>
              <a:spLocks noChangeAspect="1" noChangeShapeType="1"/>
            </p:cNvSpPr>
            <p:nvPr/>
          </p:nvSpPr>
          <p:spPr bwMode="auto">
            <a:xfrm flipH="1">
              <a:off x="2367" y="1804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52"/>
            <p:cNvSpPr>
              <a:spLocks noChangeAspect="1" noChangeShapeType="1"/>
            </p:cNvSpPr>
            <p:nvPr/>
          </p:nvSpPr>
          <p:spPr bwMode="auto">
            <a:xfrm flipH="1">
              <a:off x="2367" y="1770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53"/>
            <p:cNvSpPr>
              <a:spLocks noChangeAspect="1" noChangeShapeType="1"/>
            </p:cNvSpPr>
            <p:nvPr/>
          </p:nvSpPr>
          <p:spPr bwMode="auto">
            <a:xfrm flipH="1">
              <a:off x="2367" y="1736"/>
              <a:ext cx="31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54"/>
            <p:cNvSpPr>
              <a:spLocks noChangeAspect="1" noChangeShapeType="1"/>
            </p:cNvSpPr>
            <p:nvPr/>
          </p:nvSpPr>
          <p:spPr bwMode="auto">
            <a:xfrm flipH="1">
              <a:off x="2367" y="1703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55"/>
            <p:cNvSpPr>
              <a:spLocks noChangeAspect="1" noChangeShapeType="1"/>
            </p:cNvSpPr>
            <p:nvPr/>
          </p:nvSpPr>
          <p:spPr bwMode="auto">
            <a:xfrm flipH="1">
              <a:off x="2367" y="1669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56"/>
            <p:cNvSpPr>
              <a:spLocks noChangeAspect="1" noChangeShapeType="1"/>
            </p:cNvSpPr>
            <p:nvPr/>
          </p:nvSpPr>
          <p:spPr bwMode="auto">
            <a:xfrm flipH="1">
              <a:off x="2367" y="1636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57"/>
            <p:cNvSpPr>
              <a:spLocks noChangeAspect="1" noChangeShapeType="1"/>
            </p:cNvSpPr>
            <p:nvPr/>
          </p:nvSpPr>
          <p:spPr bwMode="auto">
            <a:xfrm flipH="1">
              <a:off x="2367" y="1602"/>
              <a:ext cx="6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58"/>
            <p:cNvSpPr>
              <a:spLocks noChangeAspect="1" noChangeShapeType="1"/>
            </p:cNvSpPr>
            <p:nvPr/>
          </p:nvSpPr>
          <p:spPr bwMode="auto">
            <a:xfrm flipH="1">
              <a:off x="2367" y="1568"/>
              <a:ext cx="31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59"/>
            <p:cNvSpPr>
              <a:spLocks noChangeAspect="1" noChangeShapeType="1"/>
            </p:cNvSpPr>
            <p:nvPr/>
          </p:nvSpPr>
          <p:spPr bwMode="auto">
            <a:xfrm flipH="1">
              <a:off x="2367" y="1535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60"/>
            <p:cNvSpPr>
              <a:spLocks noChangeAspect="1" noChangeShapeType="1"/>
            </p:cNvSpPr>
            <p:nvPr/>
          </p:nvSpPr>
          <p:spPr bwMode="auto">
            <a:xfrm flipH="1">
              <a:off x="2367" y="1501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61"/>
            <p:cNvSpPr>
              <a:spLocks noChangeAspect="1" noChangeShapeType="1"/>
            </p:cNvSpPr>
            <p:nvPr/>
          </p:nvSpPr>
          <p:spPr bwMode="auto">
            <a:xfrm flipH="1">
              <a:off x="2367" y="1468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62"/>
            <p:cNvSpPr>
              <a:spLocks noChangeAspect="1" noChangeShapeType="1"/>
            </p:cNvSpPr>
            <p:nvPr/>
          </p:nvSpPr>
          <p:spPr bwMode="auto">
            <a:xfrm flipH="1">
              <a:off x="2367" y="1434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63"/>
            <p:cNvSpPr>
              <a:spLocks noChangeAspect="1" noChangeShapeType="1"/>
            </p:cNvSpPr>
            <p:nvPr/>
          </p:nvSpPr>
          <p:spPr bwMode="auto">
            <a:xfrm flipH="1">
              <a:off x="2367" y="1402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64"/>
            <p:cNvSpPr>
              <a:spLocks noChangeAspect="1" noChangeShapeType="1"/>
            </p:cNvSpPr>
            <p:nvPr/>
          </p:nvSpPr>
          <p:spPr bwMode="auto">
            <a:xfrm flipH="1">
              <a:off x="2367" y="1368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65"/>
            <p:cNvSpPr>
              <a:spLocks noChangeAspect="1" noChangeShapeType="1"/>
            </p:cNvSpPr>
            <p:nvPr/>
          </p:nvSpPr>
          <p:spPr bwMode="auto">
            <a:xfrm flipH="1">
              <a:off x="2367" y="1334"/>
              <a:ext cx="31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66"/>
            <p:cNvSpPr>
              <a:spLocks noChangeAspect="1" noChangeShapeType="1"/>
            </p:cNvSpPr>
            <p:nvPr/>
          </p:nvSpPr>
          <p:spPr bwMode="auto">
            <a:xfrm flipH="1">
              <a:off x="2367" y="1301"/>
              <a:ext cx="31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67"/>
            <p:cNvSpPr>
              <a:spLocks noChangeAspect="1" noChangeShapeType="1"/>
            </p:cNvSpPr>
            <p:nvPr/>
          </p:nvSpPr>
          <p:spPr bwMode="auto">
            <a:xfrm flipH="1">
              <a:off x="2367" y="1267"/>
              <a:ext cx="6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8"/>
            <p:cNvSpPr>
              <a:spLocks noChangeAspect="1" noEditPoints="1"/>
            </p:cNvSpPr>
            <p:nvPr/>
          </p:nvSpPr>
          <p:spPr bwMode="auto">
            <a:xfrm>
              <a:off x="2232" y="2905"/>
              <a:ext cx="46" cy="75"/>
            </a:xfrm>
            <a:custGeom>
              <a:avLst/>
              <a:gdLst>
                <a:gd name="T0" fmla="*/ 46 w 38"/>
                <a:gd name="T1" fmla="*/ 38 h 62"/>
                <a:gd name="T2" fmla="*/ 46 w 38"/>
                <a:gd name="T3" fmla="*/ 48 h 62"/>
                <a:gd name="T4" fmla="*/ 44 w 38"/>
                <a:gd name="T5" fmla="*/ 58 h 62"/>
                <a:gd name="T6" fmla="*/ 41 w 38"/>
                <a:gd name="T7" fmla="*/ 63 h 62"/>
                <a:gd name="T8" fmla="*/ 39 w 38"/>
                <a:gd name="T9" fmla="*/ 67 h 62"/>
                <a:gd name="T10" fmla="*/ 35 w 38"/>
                <a:gd name="T11" fmla="*/ 70 h 62"/>
                <a:gd name="T12" fmla="*/ 31 w 38"/>
                <a:gd name="T13" fmla="*/ 73 h 62"/>
                <a:gd name="T14" fmla="*/ 28 w 38"/>
                <a:gd name="T15" fmla="*/ 74 h 62"/>
                <a:gd name="T16" fmla="*/ 23 w 38"/>
                <a:gd name="T17" fmla="*/ 75 h 62"/>
                <a:gd name="T18" fmla="*/ 18 w 38"/>
                <a:gd name="T19" fmla="*/ 74 h 62"/>
                <a:gd name="T20" fmla="*/ 13 w 38"/>
                <a:gd name="T21" fmla="*/ 73 h 62"/>
                <a:gd name="T22" fmla="*/ 10 w 38"/>
                <a:gd name="T23" fmla="*/ 69 h 62"/>
                <a:gd name="T24" fmla="*/ 6 w 38"/>
                <a:gd name="T25" fmla="*/ 64 h 62"/>
                <a:gd name="T26" fmla="*/ 4 w 38"/>
                <a:gd name="T27" fmla="*/ 60 h 62"/>
                <a:gd name="T28" fmla="*/ 2 w 38"/>
                <a:gd name="T29" fmla="*/ 56 h 62"/>
                <a:gd name="T30" fmla="*/ 0 w 38"/>
                <a:gd name="T31" fmla="*/ 47 h 62"/>
                <a:gd name="T32" fmla="*/ 0 w 38"/>
                <a:gd name="T33" fmla="*/ 39 h 62"/>
                <a:gd name="T34" fmla="*/ 0 w 38"/>
                <a:gd name="T35" fmla="*/ 27 h 62"/>
                <a:gd name="T36" fmla="*/ 4 w 38"/>
                <a:gd name="T37" fmla="*/ 17 h 62"/>
                <a:gd name="T38" fmla="*/ 5 w 38"/>
                <a:gd name="T39" fmla="*/ 12 h 62"/>
                <a:gd name="T40" fmla="*/ 8 w 38"/>
                <a:gd name="T41" fmla="*/ 7 h 62"/>
                <a:gd name="T42" fmla="*/ 11 w 38"/>
                <a:gd name="T43" fmla="*/ 5 h 62"/>
                <a:gd name="T44" fmla="*/ 15 w 38"/>
                <a:gd name="T45" fmla="*/ 2 h 62"/>
                <a:gd name="T46" fmla="*/ 19 w 38"/>
                <a:gd name="T47" fmla="*/ 0 h 62"/>
                <a:gd name="T48" fmla="*/ 23 w 38"/>
                <a:gd name="T49" fmla="*/ 0 h 62"/>
                <a:gd name="T50" fmla="*/ 27 w 38"/>
                <a:gd name="T51" fmla="*/ 0 h 62"/>
                <a:gd name="T52" fmla="*/ 31 w 38"/>
                <a:gd name="T53" fmla="*/ 2 h 62"/>
                <a:gd name="T54" fmla="*/ 35 w 38"/>
                <a:gd name="T55" fmla="*/ 5 h 62"/>
                <a:gd name="T56" fmla="*/ 38 w 38"/>
                <a:gd name="T57" fmla="*/ 7 h 62"/>
                <a:gd name="T58" fmla="*/ 41 w 38"/>
                <a:gd name="T59" fmla="*/ 11 h 62"/>
                <a:gd name="T60" fmla="*/ 42 w 38"/>
                <a:gd name="T61" fmla="*/ 16 h 62"/>
                <a:gd name="T62" fmla="*/ 46 w 38"/>
                <a:gd name="T63" fmla="*/ 27 h 62"/>
                <a:gd name="T64" fmla="*/ 46 w 38"/>
                <a:gd name="T65" fmla="*/ 38 h 62"/>
                <a:gd name="T66" fmla="*/ 30 w 38"/>
                <a:gd name="T67" fmla="*/ 38 h 62"/>
                <a:gd name="T68" fmla="*/ 30 w 38"/>
                <a:gd name="T69" fmla="*/ 23 h 62"/>
                <a:gd name="T70" fmla="*/ 30 w 38"/>
                <a:gd name="T71" fmla="*/ 16 h 62"/>
                <a:gd name="T72" fmla="*/ 29 w 38"/>
                <a:gd name="T73" fmla="*/ 11 h 62"/>
                <a:gd name="T74" fmla="*/ 29 w 38"/>
                <a:gd name="T75" fmla="*/ 7 h 62"/>
                <a:gd name="T76" fmla="*/ 28 w 38"/>
                <a:gd name="T77" fmla="*/ 5 h 62"/>
                <a:gd name="T78" fmla="*/ 25 w 38"/>
                <a:gd name="T79" fmla="*/ 4 h 62"/>
                <a:gd name="T80" fmla="*/ 23 w 38"/>
                <a:gd name="T81" fmla="*/ 4 h 62"/>
                <a:gd name="T82" fmla="*/ 21 w 38"/>
                <a:gd name="T83" fmla="*/ 4 h 62"/>
                <a:gd name="T84" fmla="*/ 19 w 38"/>
                <a:gd name="T85" fmla="*/ 5 h 62"/>
                <a:gd name="T86" fmla="*/ 17 w 38"/>
                <a:gd name="T87" fmla="*/ 7 h 62"/>
                <a:gd name="T88" fmla="*/ 17 w 38"/>
                <a:gd name="T89" fmla="*/ 11 h 62"/>
                <a:gd name="T90" fmla="*/ 16 w 38"/>
                <a:gd name="T91" fmla="*/ 17 h 62"/>
                <a:gd name="T92" fmla="*/ 16 w 38"/>
                <a:gd name="T93" fmla="*/ 28 h 62"/>
                <a:gd name="T94" fmla="*/ 16 w 38"/>
                <a:gd name="T95" fmla="*/ 45 h 62"/>
                <a:gd name="T96" fmla="*/ 16 w 38"/>
                <a:gd name="T97" fmla="*/ 57 h 62"/>
                <a:gd name="T98" fmla="*/ 17 w 38"/>
                <a:gd name="T99" fmla="*/ 65 h 62"/>
                <a:gd name="T100" fmla="*/ 18 w 38"/>
                <a:gd name="T101" fmla="*/ 68 h 62"/>
                <a:gd name="T102" fmla="*/ 19 w 38"/>
                <a:gd name="T103" fmla="*/ 70 h 62"/>
                <a:gd name="T104" fmla="*/ 21 w 38"/>
                <a:gd name="T105" fmla="*/ 71 h 62"/>
                <a:gd name="T106" fmla="*/ 23 w 38"/>
                <a:gd name="T107" fmla="*/ 71 h 62"/>
                <a:gd name="T108" fmla="*/ 25 w 38"/>
                <a:gd name="T109" fmla="*/ 71 h 62"/>
                <a:gd name="T110" fmla="*/ 28 w 38"/>
                <a:gd name="T111" fmla="*/ 70 h 62"/>
                <a:gd name="T112" fmla="*/ 29 w 38"/>
                <a:gd name="T113" fmla="*/ 68 h 62"/>
                <a:gd name="T114" fmla="*/ 30 w 38"/>
                <a:gd name="T115" fmla="*/ 64 h 62"/>
                <a:gd name="T116" fmla="*/ 30 w 38"/>
                <a:gd name="T117" fmla="*/ 60 h 62"/>
                <a:gd name="T118" fmla="*/ 30 w 38"/>
                <a:gd name="T119" fmla="*/ 38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" h="62">
                  <a:moveTo>
                    <a:pt x="38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29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19" y="62"/>
                  </a:lnTo>
                  <a:lnTo>
                    <a:pt x="15" y="61"/>
                  </a:lnTo>
                  <a:lnTo>
                    <a:pt x="11" y="60"/>
                  </a:lnTo>
                  <a:lnTo>
                    <a:pt x="8" y="57"/>
                  </a:lnTo>
                  <a:lnTo>
                    <a:pt x="5" y="53"/>
                  </a:lnTo>
                  <a:lnTo>
                    <a:pt x="3" y="50"/>
                  </a:lnTo>
                  <a:lnTo>
                    <a:pt x="2" y="46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3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9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1" y="6"/>
                  </a:lnTo>
                  <a:lnTo>
                    <a:pt x="34" y="9"/>
                  </a:lnTo>
                  <a:lnTo>
                    <a:pt x="35" y="13"/>
                  </a:lnTo>
                  <a:lnTo>
                    <a:pt x="38" y="22"/>
                  </a:lnTo>
                  <a:lnTo>
                    <a:pt x="38" y="31"/>
                  </a:lnTo>
                  <a:close/>
                  <a:moveTo>
                    <a:pt x="25" y="31"/>
                  </a:moveTo>
                  <a:lnTo>
                    <a:pt x="25" y="19"/>
                  </a:lnTo>
                  <a:lnTo>
                    <a:pt x="25" y="13"/>
                  </a:lnTo>
                  <a:lnTo>
                    <a:pt x="24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9"/>
                  </a:lnTo>
                  <a:lnTo>
                    <a:pt x="13" y="14"/>
                  </a:lnTo>
                  <a:lnTo>
                    <a:pt x="13" y="23"/>
                  </a:lnTo>
                  <a:lnTo>
                    <a:pt x="13" y="37"/>
                  </a:lnTo>
                  <a:lnTo>
                    <a:pt x="13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7" y="59"/>
                  </a:lnTo>
                  <a:lnTo>
                    <a:pt x="19" y="59"/>
                  </a:lnTo>
                  <a:lnTo>
                    <a:pt x="21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5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9"/>
            <p:cNvSpPr>
              <a:spLocks noChangeAspect="1"/>
            </p:cNvSpPr>
            <p:nvPr/>
          </p:nvSpPr>
          <p:spPr bwMode="auto">
            <a:xfrm>
              <a:off x="2232" y="2572"/>
              <a:ext cx="46" cy="73"/>
            </a:xfrm>
            <a:custGeom>
              <a:avLst/>
              <a:gdLst>
                <a:gd name="T0" fmla="*/ 13 w 38"/>
                <a:gd name="T1" fmla="*/ 0 h 61"/>
                <a:gd name="T2" fmla="*/ 46 w 38"/>
                <a:gd name="T3" fmla="*/ 0 h 61"/>
                <a:gd name="T4" fmla="*/ 41 w 38"/>
                <a:gd name="T5" fmla="*/ 13 h 61"/>
                <a:gd name="T6" fmla="*/ 12 w 38"/>
                <a:gd name="T7" fmla="*/ 13 h 61"/>
                <a:gd name="T8" fmla="*/ 10 w 38"/>
                <a:gd name="T9" fmla="*/ 20 h 61"/>
                <a:gd name="T10" fmla="*/ 25 w 38"/>
                <a:gd name="T11" fmla="*/ 23 h 61"/>
                <a:gd name="T12" fmla="*/ 38 w 38"/>
                <a:gd name="T13" fmla="*/ 30 h 61"/>
                <a:gd name="T14" fmla="*/ 41 w 38"/>
                <a:gd name="T15" fmla="*/ 34 h 61"/>
                <a:gd name="T16" fmla="*/ 45 w 38"/>
                <a:gd name="T17" fmla="*/ 37 h 61"/>
                <a:gd name="T18" fmla="*/ 46 w 38"/>
                <a:gd name="T19" fmla="*/ 42 h 61"/>
                <a:gd name="T20" fmla="*/ 46 w 38"/>
                <a:gd name="T21" fmla="*/ 47 h 61"/>
                <a:gd name="T22" fmla="*/ 45 w 38"/>
                <a:gd name="T23" fmla="*/ 54 h 61"/>
                <a:gd name="T24" fmla="*/ 42 w 38"/>
                <a:gd name="T25" fmla="*/ 61 h 61"/>
                <a:gd name="T26" fmla="*/ 40 w 38"/>
                <a:gd name="T27" fmla="*/ 65 h 61"/>
                <a:gd name="T28" fmla="*/ 36 w 38"/>
                <a:gd name="T29" fmla="*/ 67 h 61"/>
                <a:gd name="T30" fmla="*/ 31 w 38"/>
                <a:gd name="T31" fmla="*/ 69 h 61"/>
                <a:gd name="T32" fmla="*/ 24 w 38"/>
                <a:gd name="T33" fmla="*/ 72 h 61"/>
                <a:gd name="T34" fmla="*/ 17 w 38"/>
                <a:gd name="T35" fmla="*/ 73 h 61"/>
                <a:gd name="T36" fmla="*/ 11 w 38"/>
                <a:gd name="T37" fmla="*/ 73 h 61"/>
                <a:gd name="T38" fmla="*/ 7 w 38"/>
                <a:gd name="T39" fmla="*/ 72 h 61"/>
                <a:gd name="T40" fmla="*/ 4 w 38"/>
                <a:gd name="T41" fmla="*/ 69 h 61"/>
                <a:gd name="T42" fmla="*/ 1 w 38"/>
                <a:gd name="T43" fmla="*/ 67 h 61"/>
                <a:gd name="T44" fmla="*/ 0 w 38"/>
                <a:gd name="T45" fmla="*/ 65 h 61"/>
                <a:gd name="T46" fmla="*/ 0 w 38"/>
                <a:gd name="T47" fmla="*/ 62 h 61"/>
                <a:gd name="T48" fmla="*/ 1 w 38"/>
                <a:gd name="T49" fmla="*/ 60 h 61"/>
                <a:gd name="T50" fmla="*/ 4 w 38"/>
                <a:gd name="T51" fmla="*/ 59 h 61"/>
                <a:gd name="T52" fmla="*/ 6 w 38"/>
                <a:gd name="T53" fmla="*/ 59 h 61"/>
                <a:gd name="T54" fmla="*/ 7 w 38"/>
                <a:gd name="T55" fmla="*/ 59 h 61"/>
                <a:gd name="T56" fmla="*/ 10 w 38"/>
                <a:gd name="T57" fmla="*/ 60 h 61"/>
                <a:gd name="T58" fmla="*/ 12 w 38"/>
                <a:gd name="T59" fmla="*/ 60 h 61"/>
                <a:gd name="T60" fmla="*/ 15 w 38"/>
                <a:gd name="T61" fmla="*/ 62 h 61"/>
                <a:gd name="T62" fmla="*/ 17 w 38"/>
                <a:gd name="T63" fmla="*/ 65 h 61"/>
                <a:gd name="T64" fmla="*/ 21 w 38"/>
                <a:gd name="T65" fmla="*/ 66 h 61"/>
                <a:gd name="T66" fmla="*/ 23 w 38"/>
                <a:gd name="T67" fmla="*/ 68 h 61"/>
                <a:gd name="T68" fmla="*/ 24 w 38"/>
                <a:gd name="T69" fmla="*/ 68 h 61"/>
                <a:gd name="T70" fmla="*/ 27 w 38"/>
                <a:gd name="T71" fmla="*/ 68 h 61"/>
                <a:gd name="T72" fmla="*/ 30 w 38"/>
                <a:gd name="T73" fmla="*/ 68 h 61"/>
                <a:gd name="T74" fmla="*/ 34 w 38"/>
                <a:gd name="T75" fmla="*/ 66 h 61"/>
                <a:gd name="T76" fmla="*/ 36 w 38"/>
                <a:gd name="T77" fmla="*/ 62 h 61"/>
                <a:gd name="T78" fmla="*/ 38 w 38"/>
                <a:gd name="T79" fmla="*/ 57 h 61"/>
                <a:gd name="T80" fmla="*/ 36 w 38"/>
                <a:gd name="T81" fmla="*/ 53 h 61"/>
                <a:gd name="T82" fmla="*/ 35 w 38"/>
                <a:gd name="T83" fmla="*/ 49 h 61"/>
                <a:gd name="T84" fmla="*/ 31 w 38"/>
                <a:gd name="T85" fmla="*/ 45 h 61"/>
                <a:gd name="T86" fmla="*/ 28 w 38"/>
                <a:gd name="T87" fmla="*/ 42 h 61"/>
                <a:gd name="T88" fmla="*/ 17 w 38"/>
                <a:gd name="T89" fmla="*/ 37 h 61"/>
                <a:gd name="T90" fmla="*/ 4 w 38"/>
                <a:gd name="T91" fmla="*/ 36 h 61"/>
                <a:gd name="T92" fmla="*/ 2 w 38"/>
                <a:gd name="T93" fmla="*/ 36 h 61"/>
                <a:gd name="T94" fmla="*/ 0 w 38"/>
                <a:gd name="T95" fmla="*/ 36 h 61"/>
                <a:gd name="T96" fmla="*/ 13 w 38"/>
                <a:gd name="T97" fmla="*/ 0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8" h="61">
                  <a:moveTo>
                    <a:pt x="11" y="0"/>
                  </a:moveTo>
                  <a:lnTo>
                    <a:pt x="38" y="0"/>
                  </a:lnTo>
                  <a:lnTo>
                    <a:pt x="34" y="11"/>
                  </a:lnTo>
                  <a:lnTo>
                    <a:pt x="10" y="11"/>
                  </a:lnTo>
                  <a:lnTo>
                    <a:pt x="8" y="17"/>
                  </a:lnTo>
                  <a:lnTo>
                    <a:pt x="21" y="19"/>
                  </a:lnTo>
                  <a:lnTo>
                    <a:pt x="31" y="25"/>
                  </a:lnTo>
                  <a:lnTo>
                    <a:pt x="34" y="28"/>
                  </a:lnTo>
                  <a:lnTo>
                    <a:pt x="37" y="31"/>
                  </a:lnTo>
                  <a:lnTo>
                    <a:pt x="38" y="35"/>
                  </a:lnTo>
                  <a:lnTo>
                    <a:pt x="38" y="39"/>
                  </a:lnTo>
                  <a:lnTo>
                    <a:pt x="37" y="45"/>
                  </a:lnTo>
                  <a:lnTo>
                    <a:pt x="35" y="51"/>
                  </a:lnTo>
                  <a:lnTo>
                    <a:pt x="33" y="54"/>
                  </a:lnTo>
                  <a:lnTo>
                    <a:pt x="30" y="56"/>
                  </a:lnTo>
                  <a:lnTo>
                    <a:pt x="26" y="58"/>
                  </a:lnTo>
                  <a:lnTo>
                    <a:pt x="20" y="60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6" y="60"/>
                  </a:lnTo>
                  <a:lnTo>
                    <a:pt x="3" y="58"/>
                  </a:lnTo>
                  <a:lnTo>
                    <a:pt x="1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3" y="49"/>
                  </a:lnTo>
                  <a:lnTo>
                    <a:pt x="5" y="49"/>
                  </a:lnTo>
                  <a:lnTo>
                    <a:pt x="6" y="49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4"/>
                  </a:lnTo>
                  <a:lnTo>
                    <a:pt x="17" y="55"/>
                  </a:lnTo>
                  <a:lnTo>
                    <a:pt x="19" y="57"/>
                  </a:lnTo>
                  <a:lnTo>
                    <a:pt x="20" y="57"/>
                  </a:lnTo>
                  <a:lnTo>
                    <a:pt x="22" y="57"/>
                  </a:lnTo>
                  <a:lnTo>
                    <a:pt x="25" y="57"/>
                  </a:lnTo>
                  <a:lnTo>
                    <a:pt x="28" y="55"/>
                  </a:lnTo>
                  <a:lnTo>
                    <a:pt x="30" y="52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9" y="41"/>
                  </a:lnTo>
                  <a:lnTo>
                    <a:pt x="26" y="38"/>
                  </a:lnTo>
                  <a:lnTo>
                    <a:pt x="23" y="35"/>
                  </a:lnTo>
                  <a:lnTo>
                    <a:pt x="14" y="31"/>
                  </a:lnTo>
                  <a:lnTo>
                    <a:pt x="3" y="30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70"/>
            <p:cNvSpPr>
              <a:spLocks noChangeAspect="1"/>
            </p:cNvSpPr>
            <p:nvPr/>
          </p:nvSpPr>
          <p:spPr bwMode="auto">
            <a:xfrm>
              <a:off x="2183" y="2236"/>
              <a:ext cx="37" cy="73"/>
            </a:xfrm>
            <a:custGeom>
              <a:avLst/>
              <a:gdLst>
                <a:gd name="T0" fmla="*/ 26 w 31"/>
                <a:gd name="T1" fmla="*/ 0 h 61"/>
                <a:gd name="T2" fmla="*/ 26 w 31"/>
                <a:gd name="T3" fmla="*/ 59 h 61"/>
                <a:gd name="T4" fmla="*/ 26 w 31"/>
                <a:gd name="T5" fmla="*/ 62 h 61"/>
                <a:gd name="T6" fmla="*/ 26 w 31"/>
                <a:gd name="T7" fmla="*/ 65 h 61"/>
                <a:gd name="T8" fmla="*/ 27 w 31"/>
                <a:gd name="T9" fmla="*/ 67 h 61"/>
                <a:gd name="T10" fmla="*/ 27 w 31"/>
                <a:gd name="T11" fmla="*/ 68 h 61"/>
                <a:gd name="T12" fmla="*/ 29 w 31"/>
                <a:gd name="T13" fmla="*/ 69 h 61"/>
                <a:gd name="T14" fmla="*/ 31 w 31"/>
                <a:gd name="T15" fmla="*/ 71 h 61"/>
                <a:gd name="T16" fmla="*/ 35 w 31"/>
                <a:gd name="T17" fmla="*/ 71 h 61"/>
                <a:gd name="T18" fmla="*/ 37 w 31"/>
                <a:gd name="T19" fmla="*/ 71 h 61"/>
                <a:gd name="T20" fmla="*/ 37 w 31"/>
                <a:gd name="T21" fmla="*/ 73 h 61"/>
                <a:gd name="T22" fmla="*/ 0 w 31"/>
                <a:gd name="T23" fmla="*/ 73 h 61"/>
                <a:gd name="T24" fmla="*/ 0 w 31"/>
                <a:gd name="T25" fmla="*/ 71 h 61"/>
                <a:gd name="T26" fmla="*/ 1 w 31"/>
                <a:gd name="T27" fmla="*/ 71 h 61"/>
                <a:gd name="T28" fmla="*/ 5 w 31"/>
                <a:gd name="T29" fmla="*/ 71 h 61"/>
                <a:gd name="T30" fmla="*/ 7 w 31"/>
                <a:gd name="T31" fmla="*/ 69 h 61"/>
                <a:gd name="T32" fmla="*/ 10 w 31"/>
                <a:gd name="T33" fmla="*/ 68 h 61"/>
                <a:gd name="T34" fmla="*/ 10 w 31"/>
                <a:gd name="T35" fmla="*/ 67 h 61"/>
                <a:gd name="T36" fmla="*/ 11 w 31"/>
                <a:gd name="T37" fmla="*/ 65 h 61"/>
                <a:gd name="T38" fmla="*/ 11 w 31"/>
                <a:gd name="T39" fmla="*/ 62 h 61"/>
                <a:gd name="T40" fmla="*/ 11 w 31"/>
                <a:gd name="T41" fmla="*/ 59 h 61"/>
                <a:gd name="T42" fmla="*/ 11 w 31"/>
                <a:gd name="T43" fmla="*/ 22 h 61"/>
                <a:gd name="T44" fmla="*/ 11 w 31"/>
                <a:gd name="T45" fmla="*/ 18 h 61"/>
                <a:gd name="T46" fmla="*/ 11 w 31"/>
                <a:gd name="T47" fmla="*/ 16 h 61"/>
                <a:gd name="T48" fmla="*/ 10 w 31"/>
                <a:gd name="T49" fmla="*/ 14 h 61"/>
                <a:gd name="T50" fmla="*/ 8 w 31"/>
                <a:gd name="T51" fmla="*/ 14 h 61"/>
                <a:gd name="T52" fmla="*/ 7 w 31"/>
                <a:gd name="T53" fmla="*/ 13 h 61"/>
                <a:gd name="T54" fmla="*/ 6 w 31"/>
                <a:gd name="T55" fmla="*/ 13 h 61"/>
                <a:gd name="T56" fmla="*/ 4 w 31"/>
                <a:gd name="T57" fmla="*/ 13 h 61"/>
                <a:gd name="T58" fmla="*/ 0 w 31"/>
                <a:gd name="T59" fmla="*/ 14 h 61"/>
                <a:gd name="T60" fmla="*/ 0 w 31"/>
                <a:gd name="T61" fmla="*/ 12 h 61"/>
                <a:gd name="T62" fmla="*/ 25 w 31"/>
                <a:gd name="T63" fmla="*/ 0 h 61"/>
                <a:gd name="T64" fmla="*/ 26 w 31"/>
                <a:gd name="T65" fmla="*/ 0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61">
                  <a:moveTo>
                    <a:pt x="22" y="0"/>
                  </a:moveTo>
                  <a:lnTo>
                    <a:pt x="22" y="49"/>
                  </a:lnTo>
                  <a:lnTo>
                    <a:pt x="22" y="52"/>
                  </a:lnTo>
                  <a:lnTo>
                    <a:pt x="22" y="54"/>
                  </a:lnTo>
                  <a:lnTo>
                    <a:pt x="23" y="56"/>
                  </a:lnTo>
                  <a:lnTo>
                    <a:pt x="23" y="57"/>
                  </a:lnTo>
                  <a:lnTo>
                    <a:pt x="24" y="58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1" y="59"/>
                  </a:lnTo>
                  <a:lnTo>
                    <a:pt x="4" y="59"/>
                  </a:lnTo>
                  <a:lnTo>
                    <a:pt x="6" y="58"/>
                  </a:lnTo>
                  <a:lnTo>
                    <a:pt x="8" y="57"/>
                  </a:lnTo>
                  <a:lnTo>
                    <a:pt x="8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9"/>
                  </a:lnTo>
                  <a:lnTo>
                    <a:pt x="9" y="18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1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71"/>
            <p:cNvSpPr>
              <a:spLocks noChangeAspect="1" noEditPoints="1"/>
            </p:cNvSpPr>
            <p:nvPr/>
          </p:nvSpPr>
          <p:spPr bwMode="auto">
            <a:xfrm>
              <a:off x="2232" y="2236"/>
              <a:ext cx="46" cy="74"/>
            </a:xfrm>
            <a:custGeom>
              <a:avLst/>
              <a:gdLst>
                <a:gd name="T0" fmla="*/ 46 w 38"/>
                <a:gd name="T1" fmla="*/ 37 h 62"/>
                <a:gd name="T2" fmla="*/ 46 w 38"/>
                <a:gd name="T3" fmla="*/ 48 h 62"/>
                <a:gd name="T4" fmla="*/ 44 w 38"/>
                <a:gd name="T5" fmla="*/ 57 h 62"/>
                <a:gd name="T6" fmla="*/ 41 w 38"/>
                <a:gd name="T7" fmla="*/ 62 h 62"/>
                <a:gd name="T8" fmla="*/ 39 w 38"/>
                <a:gd name="T9" fmla="*/ 66 h 62"/>
                <a:gd name="T10" fmla="*/ 35 w 38"/>
                <a:gd name="T11" fmla="*/ 69 h 62"/>
                <a:gd name="T12" fmla="*/ 31 w 38"/>
                <a:gd name="T13" fmla="*/ 72 h 62"/>
                <a:gd name="T14" fmla="*/ 28 w 38"/>
                <a:gd name="T15" fmla="*/ 73 h 62"/>
                <a:gd name="T16" fmla="*/ 23 w 38"/>
                <a:gd name="T17" fmla="*/ 74 h 62"/>
                <a:gd name="T18" fmla="*/ 18 w 38"/>
                <a:gd name="T19" fmla="*/ 73 h 62"/>
                <a:gd name="T20" fmla="*/ 13 w 38"/>
                <a:gd name="T21" fmla="*/ 72 h 62"/>
                <a:gd name="T22" fmla="*/ 10 w 38"/>
                <a:gd name="T23" fmla="*/ 68 h 62"/>
                <a:gd name="T24" fmla="*/ 6 w 38"/>
                <a:gd name="T25" fmla="*/ 63 h 62"/>
                <a:gd name="T26" fmla="*/ 4 w 38"/>
                <a:gd name="T27" fmla="*/ 60 h 62"/>
                <a:gd name="T28" fmla="*/ 2 w 38"/>
                <a:gd name="T29" fmla="*/ 55 h 62"/>
                <a:gd name="T30" fmla="*/ 0 w 38"/>
                <a:gd name="T31" fmla="*/ 47 h 62"/>
                <a:gd name="T32" fmla="*/ 0 w 38"/>
                <a:gd name="T33" fmla="*/ 38 h 62"/>
                <a:gd name="T34" fmla="*/ 0 w 38"/>
                <a:gd name="T35" fmla="*/ 26 h 62"/>
                <a:gd name="T36" fmla="*/ 4 w 38"/>
                <a:gd name="T37" fmla="*/ 17 h 62"/>
                <a:gd name="T38" fmla="*/ 5 w 38"/>
                <a:gd name="T39" fmla="*/ 12 h 62"/>
                <a:gd name="T40" fmla="*/ 8 w 38"/>
                <a:gd name="T41" fmla="*/ 7 h 62"/>
                <a:gd name="T42" fmla="*/ 11 w 38"/>
                <a:gd name="T43" fmla="*/ 5 h 62"/>
                <a:gd name="T44" fmla="*/ 15 w 38"/>
                <a:gd name="T45" fmla="*/ 2 h 62"/>
                <a:gd name="T46" fmla="*/ 19 w 38"/>
                <a:gd name="T47" fmla="*/ 0 h 62"/>
                <a:gd name="T48" fmla="*/ 23 w 38"/>
                <a:gd name="T49" fmla="*/ 0 h 62"/>
                <a:gd name="T50" fmla="*/ 27 w 38"/>
                <a:gd name="T51" fmla="*/ 0 h 62"/>
                <a:gd name="T52" fmla="*/ 31 w 38"/>
                <a:gd name="T53" fmla="*/ 2 h 62"/>
                <a:gd name="T54" fmla="*/ 35 w 38"/>
                <a:gd name="T55" fmla="*/ 5 h 62"/>
                <a:gd name="T56" fmla="*/ 38 w 38"/>
                <a:gd name="T57" fmla="*/ 7 h 62"/>
                <a:gd name="T58" fmla="*/ 41 w 38"/>
                <a:gd name="T59" fmla="*/ 11 h 62"/>
                <a:gd name="T60" fmla="*/ 42 w 38"/>
                <a:gd name="T61" fmla="*/ 16 h 62"/>
                <a:gd name="T62" fmla="*/ 46 w 38"/>
                <a:gd name="T63" fmla="*/ 26 h 62"/>
                <a:gd name="T64" fmla="*/ 46 w 38"/>
                <a:gd name="T65" fmla="*/ 37 h 62"/>
                <a:gd name="T66" fmla="*/ 30 w 38"/>
                <a:gd name="T67" fmla="*/ 37 h 62"/>
                <a:gd name="T68" fmla="*/ 30 w 38"/>
                <a:gd name="T69" fmla="*/ 23 h 62"/>
                <a:gd name="T70" fmla="*/ 30 w 38"/>
                <a:gd name="T71" fmla="*/ 16 h 62"/>
                <a:gd name="T72" fmla="*/ 29 w 38"/>
                <a:gd name="T73" fmla="*/ 11 h 62"/>
                <a:gd name="T74" fmla="*/ 29 w 38"/>
                <a:gd name="T75" fmla="*/ 7 h 62"/>
                <a:gd name="T76" fmla="*/ 28 w 38"/>
                <a:gd name="T77" fmla="*/ 5 h 62"/>
                <a:gd name="T78" fmla="*/ 25 w 38"/>
                <a:gd name="T79" fmla="*/ 4 h 62"/>
                <a:gd name="T80" fmla="*/ 23 w 38"/>
                <a:gd name="T81" fmla="*/ 4 h 62"/>
                <a:gd name="T82" fmla="*/ 21 w 38"/>
                <a:gd name="T83" fmla="*/ 4 h 62"/>
                <a:gd name="T84" fmla="*/ 19 w 38"/>
                <a:gd name="T85" fmla="*/ 5 h 62"/>
                <a:gd name="T86" fmla="*/ 17 w 38"/>
                <a:gd name="T87" fmla="*/ 7 h 62"/>
                <a:gd name="T88" fmla="*/ 17 w 38"/>
                <a:gd name="T89" fmla="*/ 11 h 62"/>
                <a:gd name="T90" fmla="*/ 16 w 38"/>
                <a:gd name="T91" fmla="*/ 17 h 62"/>
                <a:gd name="T92" fmla="*/ 16 w 38"/>
                <a:gd name="T93" fmla="*/ 27 h 62"/>
                <a:gd name="T94" fmla="*/ 16 w 38"/>
                <a:gd name="T95" fmla="*/ 44 h 62"/>
                <a:gd name="T96" fmla="*/ 16 w 38"/>
                <a:gd name="T97" fmla="*/ 56 h 62"/>
                <a:gd name="T98" fmla="*/ 17 w 38"/>
                <a:gd name="T99" fmla="*/ 64 h 62"/>
                <a:gd name="T100" fmla="*/ 18 w 38"/>
                <a:gd name="T101" fmla="*/ 67 h 62"/>
                <a:gd name="T102" fmla="*/ 19 w 38"/>
                <a:gd name="T103" fmla="*/ 69 h 62"/>
                <a:gd name="T104" fmla="*/ 21 w 38"/>
                <a:gd name="T105" fmla="*/ 70 h 62"/>
                <a:gd name="T106" fmla="*/ 23 w 38"/>
                <a:gd name="T107" fmla="*/ 70 h 62"/>
                <a:gd name="T108" fmla="*/ 25 w 38"/>
                <a:gd name="T109" fmla="*/ 70 h 62"/>
                <a:gd name="T110" fmla="*/ 28 w 38"/>
                <a:gd name="T111" fmla="*/ 69 h 62"/>
                <a:gd name="T112" fmla="*/ 29 w 38"/>
                <a:gd name="T113" fmla="*/ 67 h 62"/>
                <a:gd name="T114" fmla="*/ 30 w 38"/>
                <a:gd name="T115" fmla="*/ 63 h 62"/>
                <a:gd name="T116" fmla="*/ 30 w 38"/>
                <a:gd name="T117" fmla="*/ 60 h 62"/>
                <a:gd name="T118" fmla="*/ 30 w 38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" h="62">
                  <a:moveTo>
                    <a:pt x="38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29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19" y="62"/>
                  </a:lnTo>
                  <a:lnTo>
                    <a:pt x="15" y="61"/>
                  </a:lnTo>
                  <a:lnTo>
                    <a:pt x="11" y="60"/>
                  </a:lnTo>
                  <a:lnTo>
                    <a:pt x="8" y="57"/>
                  </a:lnTo>
                  <a:lnTo>
                    <a:pt x="5" y="53"/>
                  </a:lnTo>
                  <a:lnTo>
                    <a:pt x="3" y="50"/>
                  </a:lnTo>
                  <a:lnTo>
                    <a:pt x="2" y="46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3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9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1" y="6"/>
                  </a:lnTo>
                  <a:lnTo>
                    <a:pt x="34" y="9"/>
                  </a:lnTo>
                  <a:lnTo>
                    <a:pt x="35" y="13"/>
                  </a:lnTo>
                  <a:lnTo>
                    <a:pt x="38" y="22"/>
                  </a:lnTo>
                  <a:lnTo>
                    <a:pt x="38" y="31"/>
                  </a:lnTo>
                  <a:close/>
                  <a:moveTo>
                    <a:pt x="25" y="31"/>
                  </a:moveTo>
                  <a:lnTo>
                    <a:pt x="25" y="19"/>
                  </a:lnTo>
                  <a:lnTo>
                    <a:pt x="25" y="13"/>
                  </a:lnTo>
                  <a:lnTo>
                    <a:pt x="24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9"/>
                  </a:lnTo>
                  <a:lnTo>
                    <a:pt x="13" y="14"/>
                  </a:lnTo>
                  <a:lnTo>
                    <a:pt x="13" y="23"/>
                  </a:lnTo>
                  <a:lnTo>
                    <a:pt x="13" y="37"/>
                  </a:lnTo>
                  <a:lnTo>
                    <a:pt x="13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7" y="59"/>
                  </a:lnTo>
                  <a:lnTo>
                    <a:pt x="19" y="59"/>
                  </a:lnTo>
                  <a:lnTo>
                    <a:pt x="21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5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72"/>
            <p:cNvSpPr>
              <a:spLocks noChangeAspect="1"/>
            </p:cNvSpPr>
            <p:nvPr/>
          </p:nvSpPr>
          <p:spPr bwMode="auto">
            <a:xfrm>
              <a:off x="2183" y="1901"/>
              <a:ext cx="37" cy="73"/>
            </a:xfrm>
            <a:custGeom>
              <a:avLst/>
              <a:gdLst>
                <a:gd name="T0" fmla="*/ 26 w 31"/>
                <a:gd name="T1" fmla="*/ 0 h 61"/>
                <a:gd name="T2" fmla="*/ 26 w 31"/>
                <a:gd name="T3" fmla="*/ 59 h 61"/>
                <a:gd name="T4" fmla="*/ 26 w 31"/>
                <a:gd name="T5" fmla="*/ 62 h 61"/>
                <a:gd name="T6" fmla="*/ 26 w 31"/>
                <a:gd name="T7" fmla="*/ 65 h 61"/>
                <a:gd name="T8" fmla="*/ 27 w 31"/>
                <a:gd name="T9" fmla="*/ 67 h 61"/>
                <a:gd name="T10" fmla="*/ 27 w 31"/>
                <a:gd name="T11" fmla="*/ 68 h 61"/>
                <a:gd name="T12" fmla="*/ 29 w 31"/>
                <a:gd name="T13" fmla="*/ 69 h 61"/>
                <a:gd name="T14" fmla="*/ 31 w 31"/>
                <a:gd name="T15" fmla="*/ 71 h 61"/>
                <a:gd name="T16" fmla="*/ 35 w 31"/>
                <a:gd name="T17" fmla="*/ 71 h 61"/>
                <a:gd name="T18" fmla="*/ 37 w 31"/>
                <a:gd name="T19" fmla="*/ 71 h 61"/>
                <a:gd name="T20" fmla="*/ 37 w 31"/>
                <a:gd name="T21" fmla="*/ 73 h 61"/>
                <a:gd name="T22" fmla="*/ 0 w 31"/>
                <a:gd name="T23" fmla="*/ 73 h 61"/>
                <a:gd name="T24" fmla="*/ 0 w 31"/>
                <a:gd name="T25" fmla="*/ 71 h 61"/>
                <a:gd name="T26" fmla="*/ 1 w 31"/>
                <a:gd name="T27" fmla="*/ 71 h 61"/>
                <a:gd name="T28" fmla="*/ 5 w 31"/>
                <a:gd name="T29" fmla="*/ 71 h 61"/>
                <a:gd name="T30" fmla="*/ 7 w 31"/>
                <a:gd name="T31" fmla="*/ 69 h 61"/>
                <a:gd name="T32" fmla="*/ 10 w 31"/>
                <a:gd name="T33" fmla="*/ 68 h 61"/>
                <a:gd name="T34" fmla="*/ 10 w 31"/>
                <a:gd name="T35" fmla="*/ 67 h 61"/>
                <a:gd name="T36" fmla="*/ 11 w 31"/>
                <a:gd name="T37" fmla="*/ 65 h 61"/>
                <a:gd name="T38" fmla="*/ 11 w 31"/>
                <a:gd name="T39" fmla="*/ 62 h 61"/>
                <a:gd name="T40" fmla="*/ 11 w 31"/>
                <a:gd name="T41" fmla="*/ 59 h 61"/>
                <a:gd name="T42" fmla="*/ 11 w 31"/>
                <a:gd name="T43" fmla="*/ 22 h 61"/>
                <a:gd name="T44" fmla="*/ 11 w 31"/>
                <a:gd name="T45" fmla="*/ 18 h 61"/>
                <a:gd name="T46" fmla="*/ 11 w 31"/>
                <a:gd name="T47" fmla="*/ 16 h 61"/>
                <a:gd name="T48" fmla="*/ 10 w 31"/>
                <a:gd name="T49" fmla="*/ 14 h 61"/>
                <a:gd name="T50" fmla="*/ 8 w 31"/>
                <a:gd name="T51" fmla="*/ 14 h 61"/>
                <a:gd name="T52" fmla="*/ 7 w 31"/>
                <a:gd name="T53" fmla="*/ 13 h 61"/>
                <a:gd name="T54" fmla="*/ 6 w 31"/>
                <a:gd name="T55" fmla="*/ 13 h 61"/>
                <a:gd name="T56" fmla="*/ 4 w 31"/>
                <a:gd name="T57" fmla="*/ 13 h 61"/>
                <a:gd name="T58" fmla="*/ 0 w 31"/>
                <a:gd name="T59" fmla="*/ 14 h 61"/>
                <a:gd name="T60" fmla="*/ 0 w 31"/>
                <a:gd name="T61" fmla="*/ 12 h 61"/>
                <a:gd name="T62" fmla="*/ 25 w 31"/>
                <a:gd name="T63" fmla="*/ 0 h 61"/>
                <a:gd name="T64" fmla="*/ 26 w 31"/>
                <a:gd name="T65" fmla="*/ 0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61">
                  <a:moveTo>
                    <a:pt x="22" y="0"/>
                  </a:moveTo>
                  <a:lnTo>
                    <a:pt x="22" y="49"/>
                  </a:lnTo>
                  <a:lnTo>
                    <a:pt x="22" y="52"/>
                  </a:lnTo>
                  <a:lnTo>
                    <a:pt x="22" y="54"/>
                  </a:lnTo>
                  <a:lnTo>
                    <a:pt x="23" y="56"/>
                  </a:lnTo>
                  <a:lnTo>
                    <a:pt x="23" y="57"/>
                  </a:lnTo>
                  <a:lnTo>
                    <a:pt x="24" y="58"/>
                  </a:lnTo>
                  <a:lnTo>
                    <a:pt x="26" y="59"/>
                  </a:lnTo>
                  <a:lnTo>
                    <a:pt x="29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1" y="59"/>
                  </a:lnTo>
                  <a:lnTo>
                    <a:pt x="4" y="59"/>
                  </a:lnTo>
                  <a:lnTo>
                    <a:pt x="6" y="58"/>
                  </a:lnTo>
                  <a:lnTo>
                    <a:pt x="8" y="57"/>
                  </a:lnTo>
                  <a:lnTo>
                    <a:pt x="8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9"/>
                  </a:lnTo>
                  <a:lnTo>
                    <a:pt x="9" y="18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6" y="11"/>
                  </a:lnTo>
                  <a:lnTo>
                    <a:pt x="5" y="11"/>
                  </a:lnTo>
                  <a:lnTo>
                    <a:pt x="3" y="11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21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73"/>
            <p:cNvSpPr>
              <a:spLocks noChangeAspect="1"/>
            </p:cNvSpPr>
            <p:nvPr/>
          </p:nvSpPr>
          <p:spPr bwMode="auto">
            <a:xfrm>
              <a:off x="2232" y="1902"/>
              <a:ext cx="46" cy="73"/>
            </a:xfrm>
            <a:custGeom>
              <a:avLst/>
              <a:gdLst>
                <a:gd name="T0" fmla="*/ 13 w 38"/>
                <a:gd name="T1" fmla="*/ 0 h 61"/>
                <a:gd name="T2" fmla="*/ 46 w 38"/>
                <a:gd name="T3" fmla="*/ 0 h 61"/>
                <a:gd name="T4" fmla="*/ 41 w 38"/>
                <a:gd name="T5" fmla="*/ 13 h 61"/>
                <a:gd name="T6" fmla="*/ 12 w 38"/>
                <a:gd name="T7" fmla="*/ 13 h 61"/>
                <a:gd name="T8" fmla="*/ 10 w 38"/>
                <a:gd name="T9" fmla="*/ 20 h 61"/>
                <a:gd name="T10" fmla="*/ 25 w 38"/>
                <a:gd name="T11" fmla="*/ 23 h 61"/>
                <a:gd name="T12" fmla="*/ 38 w 38"/>
                <a:gd name="T13" fmla="*/ 30 h 61"/>
                <a:gd name="T14" fmla="*/ 41 w 38"/>
                <a:gd name="T15" fmla="*/ 34 h 61"/>
                <a:gd name="T16" fmla="*/ 45 w 38"/>
                <a:gd name="T17" fmla="*/ 37 h 61"/>
                <a:gd name="T18" fmla="*/ 46 w 38"/>
                <a:gd name="T19" fmla="*/ 42 h 61"/>
                <a:gd name="T20" fmla="*/ 46 w 38"/>
                <a:gd name="T21" fmla="*/ 47 h 61"/>
                <a:gd name="T22" fmla="*/ 45 w 38"/>
                <a:gd name="T23" fmla="*/ 54 h 61"/>
                <a:gd name="T24" fmla="*/ 42 w 38"/>
                <a:gd name="T25" fmla="*/ 61 h 61"/>
                <a:gd name="T26" fmla="*/ 40 w 38"/>
                <a:gd name="T27" fmla="*/ 65 h 61"/>
                <a:gd name="T28" fmla="*/ 36 w 38"/>
                <a:gd name="T29" fmla="*/ 67 h 61"/>
                <a:gd name="T30" fmla="*/ 31 w 38"/>
                <a:gd name="T31" fmla="*/ 69 h 61"/>
                <a:gd name="T32" fmla="*/ 24 w 38"/>
                <a:gd name="T33" fmla="*/ 72 h 61"/>
                <a:gd name="T34" fmla="*/ 17 w 38"/>
                <a:gd name="T35" fmla="*/ 73 h 61"/>
                <a:gd name="T36" fmla="*/ 11 w 38"/>
                <a:gd name="T37" fmla="*/ 73 h 61"/>
                <a:gd name="T38" fmla="*/ 7 w 38"/>
                <a:gd name="T39" fmla="*/ 72 h 61"/>
                <a:gd name="T40" fmla="*/ 4 w 38"/>
                <a:gd name="T41" fmla="*/ 69 h 61"/>
                <a:gd name="T42" fmla="*/ 1 w 38"/>
                <a:gd name="T43" fmla="*/ 67 h 61"/>
                <a:gd name="T44" fmla="*/ 0 w 38"/>
                <a:gd name="T45" fmla="*/ 65 h 61"/>
                <a:gd name="T46" fmla="*/ 0 w 38"/>
                <a:gd name="T47" fmla="*/ 62 h 61"/>
                <a:gd name="T48" fmla="*/ 1 w 38"/>
                <a:gd name="T49" fmla="*/ 60 h 61"/>
                <a:gd name="T50" fmla="*/ 4 w 38"/>
                <a:gd name="T51" fmla="*/ 59 h 61"/>
                <a:gd name="T52" fmla="*/ 6 w 38"/>
                <a:gd name="T53" fmla="*/ 59 h 61"/>
                <a:gd name="T54" fmla="*/ 7 w 38"/>
                <a:gd name="T55" fmla="*/ 59 h 61"/>
                <a:gd name="T56" fmla="*/ 10 w 38"/>
                <a:gd name="T57" fmla="*/ 60 h 61"/>
                <a:gd name="T58" fmla="*/ 12 w 38"/>
                <a:gd name="T59" fmla="*/ 60 h 61"/>
                <a:gd name="T60" fmla="*/ 15 w 38"/>
                <a:gd name="T61" fmla="*/ 62 h 61"/>
                <a:gd name="T62" fmla="*/ 17 w 38"/>
                <a:gd name="T63" fmla="*/ 65 h 61"/>
                <a:gd name="T64" fmla="*/ 21 w 38"/>
                <a:gd name="T65" fmla="*/ 66 h 61"/>
                <a:gd name="T66" fmla="*/ 23 w 38"/>
                <a:gd name="T67" fmla="*/ 68 h 61"/>
                <a:gd name="T68" fmla="*/ 24 w 38"/>
                <a:gd name="T69" fmla="*/ 68 h 61"/>
                <a:gd name="T70" fmla="*/ 27 w 38"/>
                <a:gd name="T71" fmla="*/ 68 h 61"/>
                <a:gd name="T72" fmla="*/ 30 w 38"/>
                <a:gd name="T73" fmla="*/ 68 h 61"/>
                <a:gd name="T74" fmla="*/ 34 w 38"/>
                <a:gd name="T75" fmla="*/ 66 h 61"/>
                <a:gd name="T76" fmla="*/ 36 w 38"/>
                <a:gd name="T77" fmla="*/ 62 h 61"/>
                <a:gd name="T78" fmla="*/ 38 w 38"/>
                <a:gd name="T79" fmla="*/ 57 h 61"/>
                <a:gd name="T80" fmla="*/ 36 w 38"/>
                <a:gd name="T81" fmla="*/ 53 h 61"/>
                <a:gd name="T82" fmla="*/ 35 w 38"/>
                <a:gd name="T83" fmla="*/ 49 h 61"/>
                <a:gd name="T84" fmla="*/ 31 w 38"/>
                <a:gd name="T85" fmla="*/ 45 h 61"/>
                <a:gd name="T86" fmla="*/ 28 w 38"/>
                <a:gd name="T87" fmla="*/ 42 h 61"/>
                <a:gd name="T88" fmla="*/ 17 w 38"/>
                <a:gd name="T89" fmla="*/ 37 h 61"/>
                <a:gd name="T90" fmla="*/ 4 w 38"/>
                <a:gd name="T91" fmla="*/ 36 h 61"/>
                <a:gd name="T92" fmla="*/ 2 w 38"/>
                <a:gd name="T93" fmla="*/ 36 h 61"/>
                <a:gd name="T94" fmla="*/ 0 w 38"/>
                <a:gd name="T95" fmla="*/ 36 h 61"/>
                <a:gd name="T96" fmla="*/ 13 w 38"/>
                <a:gd name="T97" fmla="*/ 0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8" h="61">
                  <a:moveTo>
                    <a:pt x="11" y="0"/>
                  </a:moveTo>
                  <a:lnTo>
                    <a:pt x="38" y="0"/>
                  </a:lnTo>
                  <a:lnTo>
                    <a:pt x="34" y="11"/>
                  </a:lnTo>
                  <a:lnTo>
                    <a:pt x="10" y="11"/>
                  </a:lnTo>
                  <a:lnTo>
                    <a:pt x="8" y="17"/>
                  </a:lnTo>
                  <a:lnTo>
                    <a:pt x="21" y="19"/>
                  </a:lnTo>
                  <a:lnTo>
                    <a:pt x="31" y="25"/>
                  </a:lnTo>
                  <a:lnTo>
                    <a:pt x="34" y="28"/>
                  </a:lnTo>
                  <a:lnTo>
                    <a:pt x="37" y="31"/>
                  </a:lnTo>
                  <a:lnTo>
                    <a:pt x="38" y="35"/>
                  </a:lnTo>
                  <a:lnTo>
                    <a:pt x="38" y="39"/>
                  </a:lnTo>
                  <a:lnTo>
                    <a:pt x="37" y="45"/>
                  </a:lnTo>
                  <a:lnTo>
                    <a:pt x="35" y="51"/>
                  </a:lnTo>
                  <a:lnTo>
                    <a:pt x="33" y="54"/>
                  </a:lnTo>
                  <a:lnTo>
                    <a:pt x="30" y="56"/>
                  </a:lnTo>
                  <a:lnTo>
                    <a:pt x="26" y="58"/>
                  </a:lnTo>
                  <a:lnTo>
                    <a:pt x="20" y="60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6" y="60"/>
                  </a:lnTo>
                  <a:lnTo>
                    <a:pt x="3" y="58"/>
                  </a:lnTo>
                  <a:lnTo>
                    <a:pt x="1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3" y="49"/>
                  </a:lnTo>
                  <a:lnTo>
                    <a:pt x="5" y="49"/>
                  </a:lnTo>
                  <a:lnTo>
                    <a:pt x="6" y="49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4"/>
                  </a:lnTo>
                  <a:lnTo>
                    <a:pt x="17" y="55"/>
                  </a:lnTo>
                  <a:lnTo>
                    <a:pt x="19" y="57"/>
                  </a:lnTo>
                  <a:lnTo>
                    <a:pt x="20" y="57"/>
                  </a:lnTo>
                  <a:lnTo>
                    <a:pt x="22" y="57"/>
                  </a:lnTo>
                  <a:lnTo>
                    <a:pt x="25" y="57"/>
                  </a:lnTo>
                  <a:lnTo>
                    <a:pt x="28" y="55"/>
                  </a:lnTo>
                  <a:lnTo>
                    <a:pt x="30" y="52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9" y="41"/>
                  </a:lnTo>
                  <a:lnTo>
                    <a:pt x="26" y="38"/>
                  </a:lnTo>
                  <a:lnTo>
                    <a:pt x="23" y="35"/>
                  </a:lnTo>
                  <a:lnTo>
                    <a:pt x="14" y="31"/>
                  </a:lnTo>
                  <a:lnTo>
                    <a:pt x="3" y="30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74"/>
            <p:cNvSpPr>
              <a:spLocks noChangeAspect="1"/>
            </p:cNvSpPr>
            <p:nvPr/>
          </p:nvSpPr>
          <p:spPr bwMode="auto">
            <a:xfrm>
              <a:off x="2176" y="1566"/>
              <a:ext cx="47" cy="73"/>
            </a:xfrm>
            <a:custGeom>
              <a:avLst/>
              <a:gdLst>
                <a:gd name="T0" fmla="*/ 43 w 39"/>
                <a:gd name="T1" fmla="*/ 73 h 61"/>
                <a:gd name="T2" fmla="*/ 0 w 39"/>
                <a:gd name="T3" fmla="*/ 73 h 61"/>
                <a:gd name="T4" fmla="*/ 0 w 39"/>
                <a:gd name="T5" fmla="*/ 72 h 61"/>
                <a:gd name="T6" fmla="*/ 12 w 39"/>
                <a:gd name="T7" fmla="*/ 59 h 61"/>
                <a:gd name="T8" fmla="*/ 20 w 39"/>
                <a:gd name="T9" fmla="*/ 48 h 61"/>
                <a:gd name="T10" fmla="*/ 25 w 39"/>
                <a:gd name="T11" fmla="*/ 41 h 61"/>
                <a:gd name="T12" fmla="*/ 28 w 39"/>
                <a:gd name="T13" fmla="*/ 34 h 61"/>
                <a:gd name="T14" fmla="*/ 29 w 39"/>
                <a:gd name="T15" fmla="*/ 25 h 61"/>
                <a:gd name="T16" fmla="*/ 29 w 39"/>
                <a:gd name="T17" fmla="*/ 22 h 61"/>
                <a:gd name="T18" fmla="*/ 28 w 39"/>
                <a:gd name="T19" fmla="*/ 19 h 61"/>
                <a:gd name="T20" fmla="*/ 25 w 39"/>
                <a:gd name="T21" fmla="*/ 16 h 61"/>
                <a:gd name="T22" fmla="*/ 23 w 39"/>
                <a:gd name="T23" fmla="*/ 14 h 61"/>
                <a:gd name="T24" fmla="*/ 20 w 39"/>
                <a:gd name="T25" fmla="*/ 13 h 61"/>
                <a:gd name="T26" fmla="*/ 17 w 39"/>
                <a:gd name="T27" fmla="*/ 12 h 61"/>
                <a:gd name="T28" fmla="*/ 12 w 39"/>
                <a:gd name="T29" fmla="*/ 13 h 61"/>
                <a:gd name="T30" fmla="*/ 8 w 39"/>
                <a:gd name="T31" fmla="*/ 14 h 61"/>
                <a:gd name="T32" fmla="*/ 6 w 39"/>
                <a:gd name="T33" fmla="*/ 17 h 61"/>
                <a:gd name="T34" fmla="*/ 4 w 39"/>
                <a:gd name="T35" fmla="*/ 20 h 61"/>
                <a:gd name="T36" fmla="*/ 1 w 39"/>
                <a:gd name="T37" fmla="*/ 20 h 61"/>
                <a:gd name="T38" fmla="*/ 4 w 39"/>
                <a:gd name="T39" fmla="*/ 13 h 61"/>
                <a:gd name="T40" fmla="*/ 6 w 39"/>
                <a:gd name="T41" fmla="*/ 8 h 61"/>
                <a:gd name="T42" fmla="*/ 10 w 39"/>
                <a:gd name="T43" fmla="*/ 5 h 61"/>
                <a:gd name="T44" fmla="*/ 14 w 39"/>
                <a:gd name="T45" fmla="*/ 2 h 61"/>
                <a:gd name="T46" fmla="*/ 19 w 39"/>
                <a:gd name="T47" fmla="*/ 1 h 61"/>
                <a:gd name="T48" fmla="*/ 24 w 39"/>
                <a:gd name="T49" fmla="*/ 0 h 61"/>
                <a:gd name="T50" fmla="*/ 29 w 39"/>
                <a:gd name="T51" fmla="*/ 1 h 61"/>
                <a:gd name="T52" fmla="*/ 34 w 39"/>
                <a:gd name="T53" fmla="*/ 2 h 61"/>
                <a:gd name="T54" fmla="*/ 39 w 39"/>
                <a:gd name="T55" fmla="*/ 6 h 61"/>
                <a:gd name="T56" fmla="*/ 41 w 39"/>
                <a:gd name="T57" fmla="*/ 10 h 61"/>
                <a:gd name="T58" fmla="*/ 43 w 39"/>
                <a:gd name="T59" fmla="*/ 14 h 61"/>
                <a:gd name="T60" fmla="*/ 45 w 39"/>
                <a:gd name="T61" fmla="*/ 18 h 61"/>
                <a:gd name="T62" fmla="*/ 43 w 39"/>
                <a:gd name="T63" fmla="*/ 25 h 61"/>
                <a:gd name="T64" fmla="*/ 40 w 39"/>
                <a:gd name="T65" fmla="*/ 32 h 61"/>
                <a:gd name="T66" fmla="*/ 35 w 39"/>
                <a:gd name="T67" fmla="*/ 39 h 61"/>
                <a:gd name="T68" fmla="*/ 28 w 39"/>
                <a:gd name="T69" fmla="*/ 49 h 61"/>
                <a:gd name="T70" fmla="*/ 17 w 39"/>
                <a:gd name="T71" fmla="*/ 60 h 61"/>
                <a:gd name="T72" fmla="*/ 33 w 39"/>
                <a:gd name="T73" fmla="*/ 60 h 61"/>
                <a:gd name="T74" fmla="*/ 37 w 39"/>
                <a:gd name="T75" fmla="*/ 60 h 61"/>
                <a:gd name="T76" fmla="*/ 40 w 39"/>
                <a:gd name="T77" fmla="*/ 59 h 61"/>
                <a:gd name="T78" fmla="*/ 41 w 39"/>
                <a:gd name="T79" fmla="*/ 59 h 61"/>
                <a:gd name="T80" fmla="*/ 42 w 39"/>
                <a:gd name="T81" fmla="*/ 57 h 61"/>
                <a:gd name="T82" fmla="*/ 43 w 39"/>
                <a:gd name="T83" fmla="*/ 56 h 61"/>
                <a:gd name="T84" fmla="*/ 46 w 39"/>
                <a:gd name="T85" fmla="*/ 53 h 61"/>
                <a:gd name="T86" fmla="*/ 47 w 39"/>
                <a:gd name="T87" fmla="*/ 53 h 61"/>
                <a:gd name="T88" fmla="*/ 43 w 39"/>
                <a:gd name="T89" fmla="*/ 73 h 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9" h="61">
                  <a:moveTo>
                    <a:pt x="36" y="61"/>
                  </a:moveTo>
                  <a:lnTo>
                    <a:pt x="0" y="61"/>
                  </a:lnTo>
                  <a:lnTo>
                    <a:pt x="0" y="60"/>
                  </a:lnTo>
                  <a:lnTo>
                    <a:pt x="10" y="49"/>
                  </a:lnTo>
                  <a:lnTo>
                    <a:pt x="17" y="40"/>
                  </a:lnTo>
                  <a:lnTo>
                    <a:pt x="21" y="34"/>
                  </a:lnTo>
                  <a:lnTo>
                    <a:pt x="23" y="28"/>
                  </a:lnTo>
                  <a:lnTo>
                    <a:pt x="24" y="21"/>
                  </a:lnTo>
                  <a:lnTo>
                    <a:pt x="24" y="18"/>
                  </a:lnTo>
                  <a:lnTo>
                    <a:pt x="23" y="16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4" y="10"/>
                  </a:lnTo>
                  <a:lnTo>
                    <a:pt x="10" y="11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1" y="17"/>
                  </a:lnTo>
                  <a:lnTo>
                    <a:pt x="3" y="11"/>
                  </a:lnTo>
                  <a:lnTo>
                    <a:pt x="5" y="7"/>
                  </a:lnTo>
                  <a:lnTo>
                    <a:pt x="8" y="4"/>
                  </a:lnTo>
                  <a:lnTo>
                    <a:pt x="12" y="2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8" y="2"/>
                  </a:lnTo>
                  <a:lnTo>
                    <a:pt x="32" y="5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7" y="15"/>
                  </a:lnTo>
                  <a:lnTo>
                    <a:pt x="36" y="21"/>
                  </a:lnTo>
                  <a:lnTo>
                    <a:pt x="33" y="27"/>
                  </a:lnTo>
                  <a:lnTo>
                    <a:pt x="29" y="33"/>
                  </a:lnTo>
                  <a:lnTo>
                    <a:pt x="23" y="41"/>
                  </a:lnTo>
                  <a:lnTo>
                    <a:pt x="14" y="50"/>
                  </a:lnTo>
                  <a:lnTo>
                    <a:pt x="27" y="50"/>
                  </a:lnTo>
                  <a:lnTo>
                    <a:pt x="31" y="50"/>
                  </a:lnTo>
                  <a:lnTo>
                    <a:pt x="33" y="49"/>
                  </a:lnTo>
                  <a:lnTo>
                    <a:pt x="34" y="49"/>
                  </a:lnTo>
                  <a:lnTo>
                    <a:pt x="35" y="48"/>
                  </a:lnTo>
                  <a:lnTo>
                    <a:pt x="36" y="47"/>
                  </a:lnTo>
                  <a:lnTo>
                    <a:pt x="38" y="44"/>
                  </a:lnTo>
                  <a:lnTo>
                    <a:pt x="39" y="44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75"/>
            <p:cNvSpPr>
              <a:spLocks noChangeAspect="1" noEditPoints="1"/>
            </p:cNvSpPr>
            <p:nvPr/>
          </p:nvSpPr>
          <p:spPr bwMode="auto">
            <a:xfrm>
              <a:off x="2232" y="1566"/>
              <a:ext cx="46" cy="74"/>
            </a:xfrm>
            <a:custGeom>
              <a:avLst/>
              <a:gdLst>
                <a:gd name="T0" fmla="*/ 46 w 38"/>
                <a:gd name="T1" fmla="*/ 37 h 62"/>
                <a:gd name="T2" fmla="*/ 46 w 38"/>
                <a:gd name="T3" fmla="*/ 48 h 62"/>
                <a:gd name="T4" fmla="*/ 44 w 38"/>
                <a:gd name="T5" fmla="*/ 57 h 62"/>
                <a:gd name="T6" fmla="*/ 41 w 38"/>
                <a:gd name="T7" fmla="*/ 62 h 62"/>
                <a:gd name="T8" fmla="*/ 39 w 38"/>
                <a:gd name="T9" fmla="*/ 66 h 62"/>
                <a:gd name="T10" fmla="*/ 35 w 38"/>
                <a:gd name="T11" fmla="*/ 69 h 62"/>
                <a:gd name="T12" fmla="*/ 31 w 38"/>
                <a:gd name="T13" fmla="*/ 72 h 62"/>
                <a:gd name="T14" fmla="*/ 28 w 38"/>
                <a:gd name="T15" fmla="*/ 73 h 62"/>
                <a:gd name="T16" fmla="*/ 23 w 38"/>
                <a:gd name="T17" fmla="*/ 74 h 62"/>
                <a:gd name="T18" fmla="*/ 18 w 38"/>
                <a:gd name="T19" fmla="*/ 73 h 62"/>
                <a:gd name="T20" fmla="*/ 13 w 38"/>
                <a:gd name="T21" fmla="*/ 72 h 62"/>
                <a:gd name="T22" fmla="*/ 10 w 38"/>
                <a:gd name="T23" fmla="*/ 68 h 62"/>
                <a:gd name="T24" fmla="*/ 6 w 38"/>
                <a:gd name="T25" fmla="*/ 63 h 62"/>
                <a:gd name="T26" fmla="*/ 4 w 38"/>
                <a:gd name="T27" fmla="*/ 60 h 62"/>
                <a:gd name="T28" fmla="*/ 2 w 38"/>
                <a:gd name="T29" fmla="*/ 55 h 62"/>
                <a:gd name="T30" fmla="*/ 0 w 38"/>
                <a:gd name="T31" fmla="*/ 47 h 62"/>
                <a:gd name="T32" fmla="*/ 0 w 38"/>
                <a:gd name="T33" fmla="*/ 38 h 62"/>
                <a:gd name="T34" fmla="*/ 0 w 38"/>
                <a:gd name="T35" fmla="*/ 26 h 62"/>
                <a:gd name="T36" fmla="*/ 4 w 38"/>
                <a:gd name="T37" fmla="*/ 17 h 62"/>
                <a:gd name="T38" fmla="*/ 5 w 38"/>
                <a:gd name="T39" fmla="*/ 12 h 62"/>
                <a:gd name="T40" fmla="*/ 8 w 38"/>
                <a:gd name="T41" fmla="*/ 7 h 62"/>
                <a:gd name="T42" fmla="*/ 11 w 38"/>
                <a:gd name="T43" fmla="*/ 5 h 62"/>
                <a:gd name="T44" fmla="*/ 15 w 38"/>
                <a:gd name="T45" fmla="*/ 2 h 62"/>
                <a:gd name="T46" fmla="*/ 19 w 38"/>
                <a:gd name="T47" fmla="*/ 0 h 62"/>
                <a:gd name="T48" fmla="*/ 23 w 38"/>
                <a:gd name="T49" fmla="*/ 0 h 62"/>
                <a:gd name="T50" fmla="*/ 27 w 38"/>
                <a:gd name="T51" fmla="*/ 0 h 62"/>
                <a:gd name="T52" fmla="*/ 31 w 38"/>
                <a:gd name="T53" fmla="*/ 2 h 62"/>
                <a:gd name="T54" fmla="*/ 35 w 38"/>
                <a:gd name="T55" fmla="*/ 5 h 62"/>
                <a:gd name="T56" fmla="*/ 38 w 38"/>
                <a:gd name="T57" fmla="*/ 7 h 62"/>
                <a:gd name="T58" fmla="*/ 41 w 38"/>
                <a:gd name="T59" fmla="*/ 11 h 62"/>
                <a:gd name="T60" fmla="*/ 42 w 38"/>
                <a:gd name="T61" fmla="*/ 16 h 62"/>
                <a:gd name="T62" fmla="*/ 46 w 38"/>
                <a:gd name="T63" fmla="*/ 26 h 62"/>
                <a:gd name="T64" fmla="*/ 46 w 38"/>
                <a:gd name="T65" fmla="*/ 37 h 62"/>
                <a:gd name="T66" fmla="*/ 30 w 38"/>
                <a:gd name="T67" fmla="*/ 37 h 62"/>
                <a:gd name="T68" fmla="*/ 30 w 38"/>
                <a:gd name="T69" fmla="*/ 23 h 62"/>
                <a:gd name="T70" fmla="*/ 30 w 38"/>
                <a:gd name="T71" fmla="*/ 16 h 62"/>
                <a:gd name="T72" fmla="*/ 29 w 38"/>
                <a:gd name="T73" fmla="*/ 11 h 62"/>
                <a:gd name="T74" fmla="*/ 29 w 38"/>
                <a:gd name="T75" fmla="*/ 7 h 62"/>
                <a:gd name="T76" fmla="*/ 28 w 38"/>
                <a:gd name="T77" fmla="*/ 5 h 62"/>
                <a:gd name="T78" fmla="*/ 25 w 38"/>
                <a:gd name="T79" fmla="*/ 4 h 62"/>
                <a:gd name="T80" fmla="*/ 23 w 38"/>
                <a:gd name="T81" fmla="*/ 4 h 62"/>
                <a:gd name="T82" fmla="*/ 21 w 38"/>
                <a:gd name="T83" fmla="*/ 4 h 62"/>
                <a:gd name="T84" fmla="*/ 19 w 38"/>
                <a:gd name="T85" fmla="*/ 5 h 62"/>
                <a:gd name="T86" fmla="*/ 17 w 38"/>
                <a:gd name="T87" fmla="*/ 7 h 62"/>
                <a:gd name="T88" fmla="*/ 17 w 38"/>
                <a:gd name="T89" fmla="*/ 11 h 62"/>
                <a:gd name="T90" fmla="*/ 16 w 38"/>
                <a:gd name="T91" fmla="*/ 17 h 62"/>
                <a:gd name="T92" fmla="*/ 16 w 38"/>
                <a:gd name="T93" fmla="*/ 27 h 62"/>
                <a:gd name="T94" fmla="*/ 16 w 38"/>
                <a:gd name="T95" fmla="*/ 44 h 62"/>
                <a:gd name="T96" fmla="*/ 16 w 38"/>
                <a:gd name="T97" fmla="*/ 56 h 62"/>
                <a:gd name="T98" fmla="*/ 17 w 38"/>
                <a:gd name="T99" fmla="*/ 64 h 62"/>
                <a:gd name="T100" fmla="*/ 18 w 38"/>
                <a:gd name="T101" fmla="*/ 67 h 62"/>
                <a:gd name="T102" fmla="*/ 19 w 38"/>
                <a:gd name="T103" fmla="*/ 69 h 62"/>
                <a:gd name="T104" fmla="*/ 21 w 38"/>
                <a:gd name="T105" fmla="*/ 70 h 62"/>
                <a:gd name="T106" fmla="*/ 23 w 38"/>
                <a:gd name="T107" fmla="*/ 70 h 62"/>
                <a:gd name="T108" fmla="*/ 25 w 38"/>
                <a:gd name="T109" fmla="*/ 70 h 62"/>
                <a:gd name="T110" fmla="*/ 28 w 38"/>
                <a:gd name="T111" fmla="*/ 69 h 62"/>
                <a:gd name="T112" fmla="*/ 29 w 38"/>
                <a:gd name="T113" fmla="*/ 67 h 62"/>
                <a:gd name="T114" fmla="*/ 30 w 38"/>
                <a:gd name="T115" fmla="*/ 63 h 62"/>
                <a:gd name="T116" fmla="*/ 30 w 38"/>
                <a:gd name="T117" fmla="*/ 60 h 62"/>
                <a:gd name="T118" fmla="*/ 30 w 38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8" h="62">
                  <a:moveTo>
                    <a:pt x="38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29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19" y="62"/>
                  </a:lnTo>
                  <a:lnTo>
                    <a:pt x="15" y="61"/>
                  </a:lnTo>
                  <a:lnTo>
                    <a:pt x="11" y="60"/>
                  </a:lnTo>
                  <a:lnTo>
                    <a:pt x="8" y="57"/>
                  </a:lnTo>
                  <a:lnTo>
                    <a:pt x="5" y="53"/>
                  </a:lnTo>
                  <a:lnTo>
                    <a:pt x="3" y="50"/>
                  </a:lnTo>
                  <a:lnTo>
                    <a:pt x="2" y="46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3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9" y="4"/>
                  </a:lnTo>
                  <a:lnTo>
                    <a:pt x="12" y="2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1" y="6"/>
                  </a:lnTo>
                  <a:lnTo>
                    <a:pt x="34" y="9"/>
                  </a:lnTo>
                  <a:lnTo>
                    <a:pt x="35" y="13"/>
                  </a:lnTo>
                  <a:lnTo>
                    <a:pt x="38" y="22"/>
                  </a:lnTo>
                  <a:lnTo>
                    <a:pt x="38" y="31"/>
                  </a:lnTo>
                  <a:close/>
                  <a:moveTo>
                    <a:pt x="25" y="31"/>
                  </a:moveTo>
                  <a:lnTo>
                    <a:pt x="25" y="19"/>
                  </a:lnTo>
                  <a:lnTo>
                    <a:pt x="25" y="13"/>
                  </a:lnTo>
                  <a:lnTo>
                    <a:pt x="24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4" y="9"/>
                  </a:lnTo>
                  <a:lnTo>
                    <a:pt x="13" y="14"/>
                  </a:lnTo>
                  <a:lnTo>
                    <a:pt x="13" y="23"/>
                  </a:lnTo>
                  <a:lnTo>
                    <a:pt x="13" y="37"/>
                  </a:lnTo>
                  <a:lnTo>
                    <a:pt x="13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7" y="59"/>
                  </a:lnTo>
                  <a:lnTo>
                    <a:pt x="19" y="59"/>
                  </a:lnTo>
                  <a:lnTo>
                    <a:pt x="21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5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76"/>
            <p:cNvSpPr>
              <a:spLocks noChangeAspect="1"/>
            </p:cNvSpPr>
            <p:nvPr/>
          </p:nvSpPr>
          <p:spPr bwMode="auto">
            <a:xfrm>
              <a:off x="2176" y="1230"/>
              <a:ext cx="47" cy="73"/>
            </a:xfrm>
            <a:custGeom>
              <a:avLst/>
              <a:gdLst>
                <a:gd name="T0" fmla="*/ 43 w 39"/>
                <a:gd name="T1" fmla="*/ 73 h 61"/>
                <a:gd name="T2" fmla="*/ 0 w 39"/>
                <a:gd name="T3" fmla="*/ 73 h 61"/>
                <a:gd name="T4" fmla="*/ 0 w 39"/>
                <a:gd name="T5" fmla="*/ 72 h 61"/>
                <a:gd name="T6" fmla="*/ 12 w 39"/>
                <a:gd name="T7" fmla="*/ 59 h 61"/>
                <a:gd name="T8" fmla="*/ 20 w 39"/>
                <a:gd name="T9" fmla="*/ 48 h 61"/>
                <a:gd name="T10" fmla="*/ 25 w 39"/>
                <a:gd name="T11" fmla="*/ 41 h 61"/>
                <a:gd name="T12" fmla="*/ 28 w 39"/>
                <a:gd name="T13" fmla="*/ 34 h 61"/>
                <a:gd name="T14" fmla="*/ 29 w 39"/>
                <a:gd name="T15" fmla="*/ 25 h 61"/>
                <a:gd name="T16" fmla="*/ 29 w 39"/>
                <a:gd name="T17" fmla="*/ 22 h 61"/>
                <a:gd name="T18" fmla="*/ 28 w 39"/>
                <a:gd name="T19" fmla="*/ 19 h 61"/>
                <a:gd name="T20" fmla="*/ 25 w 39"/>
                <a:gd name="T21" fmla="*/ 16 h 61"/>
                <a:gd name="T22" fmla="*/ 23 w 39"/>
                <a:gd name="T23" fmla="*/ 14 h 61"/>
                <a:gd name="T24" fmla="*/ 20 w 39"/>
                <a:gd name="T25" fmla="*/ 13 h 61"/>
                <a:gd name="T26" fmla="*/ 17 w 39"/>
                <a:gd name="T27" fmla="*/ 12 h 61"/>
                <a:gd name="T28" fmla="*/ 12 w 39"/>
                <a:gd name="T29" fmla="*/ 13 h 61"/>
                <a:gd name="T30" fmla="*/ 8 w 39"/>
                <a:gd name="T31" fmla="*/ 14 h 61"/>
                <a:gd name="T32" fmla="*/ 6 w 39"/>
                <a:gd name="T33" fmla="*/ 17 h 61"/>
                <a:gd name="T34" fmla="*/ 4 w 39"/>
                <a:gd name="T35" fmla="*/ 20 h 61"/>
                <a:gd name="T36" fmla="*/ 1 w 39"/>
                <a:gd name="T37" fmla="*/ 20 h 61"/>
                <a:gd name="T38" fmla="*/ 4 w 39"/>
                <a:gd name="T39" fmla="*/ 13 h 61"/>
                <a:gd name="T40" fmla="*/ 6 w 39"/>
                <a:gd name="T41" fmla="*/ 8 h 61"/>
                <a:gd name="T42" fmla="*/ 10 w 39"/>
                <a:gd name="T43" fmla="*/ 5 h 61"/>
                <a:gd name="T44" fmla="*/ 14 w 39"/>
                <a:gd name="T45" fmla="*/ 2 h 61"/>
                <a:gd name="T46" fmla="*/ 19 w 39"/>
                <a:gd name="T47" fmla="*/ 1 h 61"/>
                <a:gd name="T48" fmla="*/ 24 w 39"/>
                <a:gd name="T49" fmla="*/ 0 h 61"/>
                <a:gd name="T50" fmla="*/ 29 w 39"/>
                <a:gd name="T51" fmla="*/ 1 h 61"/>
                <a:gd name="T52" fmla="*/ 34 w 39"/>
                <a:gd name="T53" fmla="*/ 2 h 61"/>
                <a:gd name="T54" fmla="*/ 39 w 39"/>
                <a:gd name="T55" fmla="*/ 6 h 61"/>
                <a:gd name="T56" fmla="*/ 41 w 39"/>
                <a:gd name="T57" fmla="*/ 10 h 61"/>
                <a:gd name="T58" fmla="*/ 43 w 39"/>
                <a:gd name="T59" fmla="*/ 14 h 61"/>
                <a:gd name="T60" fmla="*/ 45 w 39"/>
                <a:gd name="T61" fmla="*/ 18 h 61"/>
                <a:gd name="T62" fmla="*/ 43 w 39"/>
                <a:gd name="T63" fmla="*/ 25 h 61"/>
                <a:gd name="T64" fmla="*/ 40 w 39"/>
                <a:gd name="T65" fmla="*/ 32 h 61"/>
                <a:gd name="T66" fmla="*/ 35 w 39"/>
                <a:gd name="T67" fmla="*/ 39 h 61"/>
                <a:gd name="T68" fmla="*/ 28 w 39"/>
                <a:gd name="T69" fmla="*/ 49 h 61"/>
                <a:gd name="T70" fmla="*/ 17 w 39"/>
                <a:gd name="T71" fmla="*/ 60 h 61"/>
                <a:gd name="T72" fmla="*/ 33 w 39"/>
                <a:gd name="T73" fmla="*/ 60 h 61"/>
                <a:gd name="T74" fmla="*/ 37 w 39"/>
                <a:gd name="T75" fmla="*/ 60 h 61"/>
                <a:gd name="T76" fmla="*/ 40 w 39"/>
                <a:gd name="T77" fmla="*/ 59 h 61"/>
                <a:gd name="T78" fmla="*/ 41 w 39"/>
                <a:gd name="T79" fmla="*/ 59 h 61"/>
                <a:gd name="T80" fmla="*/ 42 w 39"/>
                <a:gd name="T81" fmla="*/ 57 h 61"/>
                <a:gd name="T82" fmla="*/ 43 w 39"/>
                <a:gd name="T83" fmla="*/ 56 h 61"/>
                <a:gd name="T84" fmla="*/ 46 w 39"/>
                <a:gd name="T85" fmla="*/ 53 h 61"/>
                <a:gd name="T86" fmla="*/ 47 w 39"/>
                <a:gd name="T87" fmla="*/ 53 h 61"/>
                <a:gd name="T88" fmla="*/ 43 w 39"/>
                <a:gd name="T89" fmla="*/ 73 h 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9" h="61">
                  <a:moveTo>
                    <a:pt x="36" y="61"/>
                  </a:moveTo>
                  <a:lnTo>
                    <a:pt x="0" y="61"/>
                  </a:lnTo>
                  <a:lnTo>
                    <a:pt x="0" y="60"/>
                  </a:lnTo>
                  <a:lnTo>
                    <a:pt x="10" y="49"/>
                  </a:lnTo>
                  <a:lnTo>
                    <a:pt x="17" y="40"/>
                  </a:lnTo>
                  <a:lnTo>
                    <a:pt x="21" y="34"/>
                  </a:lnTo>
                  <a:lnTo>
                    <a:pt x="23" y="28"/>
                  </a:lnTo>
                  <a:lnTo>
                    <a:pt x="24" y="21"/>
                  </a:lnTo>
                  <a:lnTo>
                    <a:pt x="24" y="18"/>
                  </a:lnTo>
                  <a:lnTo>
                    <a:pt x="23" y="16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1"/>
                  </a:lnTo>
                  <a:lnTo>
                    <a:pt x="14" y="10"/>
                  </a:lnTo>
                  <a:lnTo>
                    <a:pt x="10" y="11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1" y="17"/>
                  </a:lnTo>
                  <a:lnTo>
                    <a:pt x="3" y="11"/>
                  </a:lnTo>
                  <a:lnTo>
                    <a:pt x="5" y="7"/>
                  </a:lnTo>
                  <a:lnTo>
                    <a:pt x="8" y="4"/>
                  </a:lnTo>
                  <a:lnTo>
                    <a:pt x="12" y="2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4" y="1"/>
                  </a:lnTo>
                  <a:lnTo>
                    <a:pt x="28" y="2"/>
                  </a:lnTo>
                  <a:lnTo>
                    <a:pt x="32" y="5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7" y="15"/>
                  </a:lnTo>
                  <a:lnTo>
                    <a:pt x="36" y="21"/>
                  </a:lnTo>
                  <a:lnTo>
                    <a:pt x="33" y="27"/>
                  </a:lnTo>
                  <a:lnTo>
                    <a:pt x="29" y="33"/>
                  </a:lnTo>
                  <a:lnTo>
                    <a:pt x="23" y="41"/>
                  </a:lnTo>
                  <a:lnTo>
                    <a:pt x="14" y="50"/>
                  </a:lnTo>
                  <a:lnTo>
                    <a:pt x="27" y="50"/>
                  </a:lnTo>
                  <a:lnTo>
                    <a:pt x="31" y="50"/>
                  </a:lnTo>
                  <a:lnTo>
                    <a:pt x="33" y="49"/>
                  </a:lnTo>
                  <a:lnTo>
                    <a:pt x="34" y="49"/>
                  </a:lnTo>
                  <a:lnTo>
                    <a:pt x="35" y="48"/>
                  </a:lnTo>
                  <a:lnTo>
                    <a:pt x="36" y="47"/>
                  </a:lnTo>
                  <a:lnTo>
                    <a:pt x="38" y="44"/>
                  </a:lnTo>
                  <a:lnTo>
                    <a:pt x="39" y="44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77"/>
            <p:cNvSpPr>
              <a:spLocks noChangeAspect="1"/>
            </p:cNvSpPr>
            <p:nvPr/>
          </p:nvSpPr>
          <p:spPr bwMode="auto">
            <a:xfrm>
              <a:off x="2232" y="1231"/>
              <a:ext cx="46" cy="73"/>
            </a:xfrm>
            <a:custGeom>
              <a:avLst/>
              <a:gdLst>
                <a:gd name="T0" fmla="*/ 13 w 38"/>
                <a:gd name="T1" fmla="*/ 0 h 61"/>
                <a:gd name="T2" fmla="*/ 46 w 38"/>
                <a:gd name="T3" fmla="*/ 0 h 61"/>
                <a:gd name="T4" fmla="*/ 41 w 38"/>
                <a:gd name="T5" fmla="*/ 13 h 61"/>
                <a:gd name="T6" fmla="*/ 12 w 38"/>
                <a:gd name="T7" fmla="*/ 13 h 61"/>
                <a:gd name="T8" fmla="*/ 10 w 38"/>
                <a:gd name="T9" fmla="*/ 20 h 61"/>
                <a:gd name="T10" fmla="*/ 25 w 38"/>
                <a:gd name="T11" fmla="*/ 23 h 61"/>
                <a:gd name="T12" fmla="*/ 38 w 38"/>
                <a:gd name="T13" fmla="*/ 30 h 61"/>
                <a:gd name="T14" fmla="*/ 41 w 38"/>
                <a:gd name="T15" fmla="*/ 34 h 61"/>
                <a:gd name="T16" fmla="*/ 45 w 38"/>
                <a:gd name="T17" fmla="*/ 37 h 61"/>
                <a:gd name="T18" fmla="*/ 46 w 38"/>
                <a:gd name="T19" fmla="*/ 42 h 61"/>
                <a:gd name="T20" fmla="*/ 46 w 38"/>
                <a:gd name="T21" fmla="*/ 47 h 61"/>
                <a:gd name="T22" fmla="*/ 45 w 38"/>
                <a:gd name="T23" fmla="*/ 54 h 61"/>
                <a:gd name="T24" fmla="*/ 42 w 38"/>
                <a:gd name="T25" fmla="*/ 61 h 61"/>
                <a:gd name="T26" fmla="*/ 40 w 38"/>
                <a:gd name="T27" fmla="*/ 65 h 61"/>
                <a:gd name="T28" fmla="*/ 36 w 38"/>
                <a:gd name="T29" fmla="*/ 67 h 61"/>
                <a:gd name="T30" fmla="*/ 31 w 38"/>
                <a:gd name="T31" fmla="*/ 69 h 61"/>
                <a:gd name="T32" fmla="*/ 24 w 38"/>
                <a:gd name="T33" fmla="*/ 72 h 61"/>
                <a:gd name="T34" fmla="*/ 17 w 38"/>
                <a:gd name="T35" fmla="*/ 73 h 61"/>
                <a:gd name="T36" fmla="*/ 11 w 38"/>
                <a:gd name="T37" fmla="*/ 73 h 61"/>
                <a:gd name="T38" fmla="*/ 7 w 38"/>
                <a:gd name="T39" fmla="*/ 72 h 61"/>
                <a:gd name="T40" fmla="*/ 4 w 38"/>
                <a:gd name="T41" fmla="*/ 69 h 61"/>
                <a:gd name="T42" fmla="*/ 1 w 38"/>
                <a:gd name="T43" fmla="*/ 67 h 61"/>
                <a:gd name="T44" fmla="*/ 0 w 38"/>
                <a:gd name="T45" fmla="*/ 65 h 61"/>
                <a:gd name="T46" fmla="*/ 0 w 38"/>
                <a:gd name="T47" fmla="*/ 62 h 61"/>
                <a:gd name="T48" fmla="*/ 1 w 38"/>
                <a:gd name="T49" fmla="*/ 60 h 61"/>
                <a:gd name="T50" fmla="*/ 4 w 38"/>
                <a:gd name="T51" fmla="*/ 59 h 61"/>
                <a:gd name="T52" fmla="*/ 6 w 38"/>
                <a:gd name="T53" fmla="*/ 59 h 61"/>
                <a:gd name="T54" fmla="*/ 7 w 38"/>
                <a:gd name="T55" fmla="*/ 59 h 61"/>
                <a:gd name="T56" fmla="*/ 10 w 38"/>
                <a:gd name="T57" fmla="*/ 60 h 61"/>
                <a:gd name="T58" fmla="*/ 12 w 38"/>
                <a:gd name="T59" fmla="*/ 60 h 61"/>
                <a:gd name="T60" fmla="*/ 15 w 38"/>
                <a:gd name="T61" fmla="*/ 62 h 61"/>
                <a:gd name="T62" fmla="*/ 17 w 38"/>
                <a:gd name="T63" fmla="*/ 65 h 61"/>
                <a:gd name="T64" fmla="*/ 21 w 38"/>
                <a:gd name="T65" fmla="*/ 66 h 61"/>
                <a:gd name="T66" fmla="*/ 23 w 38"/>
                <a:gd name="T67" fmla="*/ 68 h 61"/>
                <a:gd name="T68" fmla="*/ 24 w 38"/>
                <a:gd name="T69" fmla="*/ 68 h 61"/>
                <a:gd name="T70" fmla="*/ 27 w 38"/>
                <a:gd name="T71" fmla="*/ 68 h 61"/>
                <a:gd name="T72" fmla="*/ 30 w 38"/>
                <a:gd name="T73" fmla="*/ 68 h 61"/>
                <a:gd name="T74" fmla="*/ 34 w 38"/>
                <a:gd name="T75" fmla="*/ 66 h 61"/>
                <a:gd name="T76" fmla="*/ 36 w 38"/>
                <a:gd name="T77" fmla="*/ 62 h 61"/>
                <a:gd name="T78" fmla="*/ 38 w 38"/>
                <a:gd name="T79" fmla="*/ 57 h 61"/>
                <a:gd name="T80" fmla="*/ 36 w 38"/>
                <a:gd name="T81" fmla="*/ 53 h 61"/>
                <a:gd name="T82" fmla="*/ 35 w 38"/>
                <a:gd name="T83" fmla="*/ 49 h 61"/>
                <a:gd name="T84" fmla="*/ 31 w 38"/>
                <a:gd name="T85" fmla="*/ 45 h 61"/>
                <a:gd name="T86" fmla="*/ 28 w 38"/>
                <a:gd name="T87" fmla="*/ 42 h 61"/>
                <a:gd name="T88" fmla="*/ 17 w 38"/>
                <a:gd name="T89" fmla="*/ 37 h 61"/>
                <a:gd name="T90" fmla="*/ 4 w 38"/>
                <a:gd name="T91" fmla="*/ 36 h 61"/>
                <a:gd name="T92" fmla="*/ 2 w 38"/>
                <a:gd name="T93" fmla="*/ 36 h 61"/>
                <a:gd name="T94" fmla="*/ 0 w 38"/>
                <a:gd name="T95" fmla="*/ 36 h 61"/>
                <a:gd name="T96" fmla="*/ 13 w 38"/>
                <a:gd name="T97" fmla="*/ 0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8" h="61">
                  <a:moveTo>
                    <a:pt x="11" y="0"/>
                  </a:moveTo>
                  <a:lnTo>
                    <a:pt x="38" y="0"/>
                  </a:lnTo>
                  <a:lnTo>
                    <a:pt x="34" y="11"/>
                  </a:lnTo>
                  <a:lnTo>
                    <a:pt x="10" y="11"/>
                  </a:lnTo>
                  <a:lnTo>
                    <a:pt x="8" y="17"/>
                  </a:lnTo>
                  <a:lnTo>
                    <a:pt x="21" y="19"/>
                  </a:lnTo>
                  <a:lnTo>
                    <a:pt x="31" y="25"/>
                  </a:lnTo>
                  <a:lnTo>
                    <a:pt x="34" y="28"/>
                  </a:lnTo>
                  <a:lnTo>
                    <a:pt x="37" y="31"/>
                  </a:lnTo>
                  <a:lnTo>
                    <a:pt x="38" y="35"/>
                  </a:lnTo>
                  <a:lnTo>
                    <a:pt x="38" y="39"/>
                  </a:lnTo>
                  <a:lnTo>
                    <a:pt x="37" y="45"/>
                  </a:lnTo>
                  <a:lnTo>
                    <a:pt x="35" y="51"/>
                  </a:lnTo>
                  <a:lnTo>
                    <a:pt x="33" y="54"/>
                  </a:lnTo>
                  <a:lnTo>
                    <a:pt x="30" y="56"/>
                  </a:lnTo>
                  <a:lnTo>
                    <a:pt x="26" y="58"/>
                  </a:lnTo>
                  <a:lnTo>
                    <a:pt x="20" y="60"/>
                  </a:lnTo>
                  <a:lnTo>
                    <a:pt x="14" y="61"/>
                  </a:lnTo>
                  <a:lnTo>
                    <a:pt x="9" y="61"/>
                  </a:lnTo>
                  <a:lnTo>
                    <a:pt x="6" y="60"/>
                  </a:lnTo>
                  <a:lnTo>
                    <a:pt x="3" y="58"/>
                  </a:lnTo>
                  <a:lnTo>
                    <a:pt x="1" y="56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1" y="50"/>
                  </a:lnTo>
                  <a:lnTo>
                    <a:pt x="3" y="49"/>
                  </a:lnTo>
                  <a:lnTo>
                    <a:pt x="5" y="49"/>
                  </a:lnTo>
                  <a:lnTo>
                    <a:pt x="6" y="49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4"/>
                  </a:lnTo>
                  <a:lnTo>
                    <a:pt x="17" y="55"/>
                  </a:lnTo>
                  <a:lnTo>
                    <a:pt x="19" y="57"/>
                  </a:lnTo>
                  <a:lnTo>
                    <a:pt x="20" y="57"/>
                  </a:lnTo>
                  <a:lnTo>
                    <a:pt x="22" y="57"/>
                  </a:lnTo>
                  <a:lnTo>
                    <a:pt x="25" y="57"/>
                  </a:lnTo>
                  <a:lnTo>
                    <a:pt x="28" y="55"/>
                  </a:lnTo>
                  <a:lnTo>
                    <a:pt x="30" y="52"/>
                  </a:lnTo>
                  <a:lnTo>
                    <a:pt x="31" y="48"/>
                  </a:lnTo>
                  <a:lnTo>
                    <a:pt x="30" y="44"/>
                  </a:lnTo>
                  <a:lnTo>
                    <a:pt x="29" y="41"/>
                  </a:lnTo>
                  <a:lnTo>
                    <a:pt x="26" y="38"/>
                  </a:lnTo>
                  <a:lnTo>
                    <a:pt x="23" y="35"/>
                  </a:lnTo>
                  <a:lnTo>
                    <a:pt x="14" y="31"/>
                  </a:lnTo>
                  <a:lnTo>
                    <a:pt x="3" y="30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78"/>
            <p:cNvSpPr>
              <a:spLocks noChangeAspect="1" noChangeShapeType="1"/>
            </p:cNvSpPr>
            <p:nvPr/>
          </p:nvSpPr>
          <p:spPr bwMode="auto">
            <a:xfrm>
              <a:off x="2367" y="2943"/>
              <a:ext cx="1675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79"/>
            <p:cNvSpPr>
              <a:spLocks noChangeAspect="1" noChangeShapeType="1"/>
            </p:cNvSpPr>
            <p:nvPr/>
          </p:nvSpPr>
          <p:spPr bwMode="auto">
            <a:xfrm>
              <a:off x="2367" y="2879"/>
              <a:ext cx="1" cy="64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80"/>
            <p:cNvSpPr>
              <a:spLocks noChangeAspect="1" noChangeShapeType="1"/>
            </p:cNvSpPr>
            <p:nvPr/>
          </p:nvSpPr>
          <p:spPr bwMode="auto">
            <a:xfrm>
              <a:off x="2422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81"/>
            <p:cNvSpPr>
              <a:spLocks noChangeAspect="1" noChangeShapeType="1"/>
            </p:cNvSpPr>
            <p:nvPr/>
          </p:nvSpPr>
          <p:spPr bwMode="auto">
            <a:xfrm>
              <a:off x="2478" y="2910"/>
              <a:ext cx="2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82"/>
            <p:cNvSpPr>
              <a:spLocks noChangeAspect="1" noChangeShapeType="1"/>
            </p:cNvSpPr>
            <p:nvPr/>
          </p:nvSpPr>
          <p:spPr bwMode="auto">
            <a:xfrm>
              <a:off x="2534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Line 83"/>
            <p:cNvSpPr>
              <a:spLocks noChangeAspect="1" noChangeShapeType="1"/>
            </p:cNvSpPr>
            <p:nvPr/>
          </p:nvSpPr>
          <p:spPr bwMode="auto">
            <a:xfrm>
              <a:off x="2590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Line 84"/>
            <p:cNvSpPr>
              <a:spLocks noChangeAspect="1" noChangeShapeType="1"/>
            </p:cNvSpPr>
            <p:nvPr/>
          </p:nvSpPr>
          <p:spPr bwMode="auto">
            <a:xfrm>
              <a:off x="2646" y="2879"/>
              <a:ext cx="2" cy="64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85"/>
            <p:cNvSpPr>
              <a:spLocks noChangeAspect="1" noChangeShapeType="1"/>
            </p:cNvSpPr>
            <p:nvPr/>
          </p:nvSpPr>
          <p:spPr bwMode="auto">
            <a:xfrm>
              <a:off x="2702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86"/>
            <p:cNvSpPr>
              <a:spLocks noChangeAspect="1" noChangeShapeType="1"/>
            </p:cNvSpPr>
            <p:nvPr/>
          </p:nvSpPr>
          <p:spPr bwMode="auto">
            <a:xfrm>
              <a:off x="2758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87"/>
            <p:cNvSpPr>
              <a:spLocks noChangeAspect="1" noChangeShapeType="1"/>
            </p:cNvSpPr>
            <p:nvPr/>
          </p:nvSpPr>
          <p:spPr bwMode="auto">
            <a:xfrm>
              <a:off x="2813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88"/>
            <p:cNvSpPr>
              <a:spLocks noChangeAspect="1" noChangeShapeType="1"/>
            </p:cNvSpPr>
            <p:nvPr/>
          </p:nvSpPr>
          <p:spPr bwMode="auto">
            <a:xfrm>
              <a:off x="2870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Line 89"/>
            <p:cNvSpPr>
              <a:spLocks noChangeAspect="1" noChangeShapeType="1"/>
            </p:cNvSpPr>
            <p:nvPr/>
          </p:nvSpPr>
          <p:spPr bwMode="auto">
            <a:xfrm>
              <a:off x="2925" y="2879"/>
              <a:ext cx="1" cy="64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90"/>
            <p:cNvSpPr>
              <a:spLocks noChangeAspect="1" noChangeShapeType="1"/>
            </p:cNvSpPr>
            <p:nvPr/>
          </p:nvSpPr>
          <p:spPr bwMode="auto">
            <a:xfrm>
              <a:off x="2981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Line 91"/>
            <p:cNvSpPr>
              <a:spLocks noChangeAspect="1" noChangeShapeType="1"/>
            </p:cNvSpPr>
            <p:nvPr/>
          </p:nvSpPr>
          <p:spPr bwMode="auto">
            <a:xfrm>
              <a:off x="3036" y="2910"/>
              <a:ext cx="2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Line 92"/>
            <p:cNvSpPr>
              <a:spLocks noChangeAspect="1" noChangeShapeType="1"/>
            </p:cNvSpPr>
            <p:nvPr/>
          </p:nvSpPr>
          <p:spPr bwMode="auto">
            <a:xfrm>
              <a:off x="3093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Line 93"/>
            <p:cNvSpPr>
              <a:spLocks noChangeAspect="1" noChangeShapeType="1"/>
            </p:cNvSpPr>
            <p:nvPr/>
          </p:nvSpPr>
          <p:spPr bwMode="auto">
            <a:xfrm>
              <a:off x="3148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94"/>
            <p:cNvSpPr>
              <a:spLocks noChangeAspect="1" noChangeShapeType="1"/>
            </p:cNvSpPr>
            <p:nvPr/>
          </p:nvSpPr>
          <p:spPr bwMode="auto">
            <a:xfrm>
              <a:off x="3205" y="2879"/>
              <a:ext cx="1" cy="64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95"/>
            <p:cNvSpPr>
              <a:spLocks noChangeAspect="1" noChangeShapeType="1"/>
            </p:cNvSpPr>
            <p:nvPr/>
          </p:nvSpPr>
          <p:spPr bwMode="auto">
            <a:xfrm>
              <a:off x="3260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96"/>
            <p:cNvSpPr>
              <a:spLocks noChangeAspect="1" noChangeShapeType="1"/>
            </p:cNvSpPr>
            <p:nvPr/>
          </p:nvSpPr>
          <p:spPr bwMode="auto">
            <a:xfrm>
              <a:off x="3316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Line 97"/>
            <p:cNvSpPr>
              <a:spLocks noChangeAspect="1" noChangeShapeType="1"/>
            </p:cNvSpPr>
            <p:nvPr/>
          </p:nvSpPr>
          <p:spPr bwMode="auto">
            <a:xfrm>
              <a:off x="3371" y="2910"/>
              <a:ext cx="2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Line 98"/>
            <p:cNvSpPr>
              <a:spLocks noChangeAspect="1" noChangeShapeType="1"/>
            </p:cNvSpPr>
            <p:nvPr/>
          </p:nvSpPr>
          <p:spPr bwMode="auto">
            <a:xfrm>
              <a:off x="3428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Line 99"/>
            <p:cNvSpPr>
              <a:spLocks noChangeAspect="1" noChangeShapeType="1"/>
            </p:cNvSpPr>
            <p:nvPr/>
          </p:nvSpPr>
          <p:spPr bwMode="auto">
            <a:xfrm>
              <a:off x="3483" y="2879"/>
              <a:ext cx="1" cy="64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100"/>
            <p:cNvSpPr>
              <a:spLocks noChangeAspect="1" noChangeShapeType="1"/>
            </p:cNvSpPr>
            <p:nvPr/>
          </p:nvSpPr>
          <p:spPr bwMode="auto">
            <a:xfrm>
              <a:off x="3539" y="2910"/>
              <a:ext cx="2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Line 101"/>
            <p:cNvSpPr>
              <a:spLocks noChangeAspect="1" noChangeShapeType="1"/>
            </p:cNvSpPr>
            <p:nvPr/>
          </p:nvSpPr>
          <p:spPr bwMode="auto">
            <a:xfrm>
              <a:off x="3595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Line 102"/>
            <p:cNvSpPr>
              <a:spLocks noChangeAspect="1" noChangeShapeType="1"/>
            </p:cNvSpPr>
            <p:nvPr/>
          </p:nvSpPr>
          <p:spPr bwMode="auto">
            <a:xfrm>
              <a:off x="3651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Line 103"/>
            <p:cNvSpPr>
              <a:spLocks noChangeAspect="1" noChangeShapeType="1"/>
            </p:cNvSpPr>
            <p:nvPr/>
          </p:nvSpPr>
          <p:spPr bwMode="auto">
            <a:xfrm>
              <a:off x="3706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104"/>
            <p:cNvSpPr>
              <a:spLocks noChangeAspect="1" noChangeShapeType="1"/>
            </p:cNvSpPr>
            <p:nvPr/>
          </p:nvSpPr>
          <p:spPr bwMode="auto">
            <a:xfrm>
              <a:off x="3763" y="2879"/>
              <a:ext cx="1" cy="64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105"/>
            <p:cNvSpPr>
              <a:spLocks noChangeAspect="1" noChangeShapeType="1"/>
            </p:cNvSpPr>
            <p:nvPr/>
          </p:nvSpPr>
          <p:spPr bwMode="auto">
            <a:xfrm>
              <a:off x="3819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106"/>
            <p:cNvSpPr>
              <a:spLocks noChangeAspect="1" noChangeShapeType="1"/>
            </p:cNvSpPr>
            <p:nvPr/>
          </p:nvSpPr>
          <p:spPr bwMode="auto">
            <a:xfrm>
              <a:off x="3874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Line 107"/>
            <p:cNvSpPr>
              <a:spLocks noChangeAspect="1" noChangeShapeType="1"/>
            </p:cNvSpPr>
            <p:nvPr/>
          </p:nvSpPr>
          <p:spPr bwMode="auto">
            <a:xfrm>
              <a:off x="3931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Line 108"/>
            <p:cNvSpPr>
              <a:spLocks noChangeAspect="1" noChangeShapeType="1"/>
            </p:cNvSpPr>
            <p:nvPr/>
          </p:nvSpPr>
          <p:spPr bwMode="auto">
            <a:xfrm>
              <a:off x="3986" y="2910"/>
              <a:ext cx="1" cy="3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109"/>
            <p:cNvSpPr>
              <a:spLocks noChangeAspect="1" noChangeShapeType="1"/>
            </p:cNvSpPr>
            <p:nvPr/>
          </p:nvSpPr>
          <p:spPr bwMode="auto">
            <a:xfrm>
              <a:off x="4042" y="2879"/>
              <a:ext cx="1" cy="64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110"/>
            <p:cNvSpPr>
              <a:spLocks noChangeAspect="1"/>
            </p:cNvSpPr>
            <p:nvPr/>
          </p:nvSpPr>
          <p:spPr bwMode="auto">
            <a:xfrm>
              <a:off x="2294" y="2985"/>
              <a:ext cx="37" cy="73"/>
            </a:xfrm>
            <a:custGeom>
              <a:avLst/>
              <a:gdLst>
                <a:gd name="T0" fmla="*/ 27 w 31"/>
                <a:gd name="T1" fmla="*/ 0 h 61"/>
                <a:gd name="T2" fmla="*/ 27 w 31"/>
                <a:gd name="T3" fmla="*/ 59 h 61"/>
                <a:gd name="T4" fmla="*/ 27 w 31"/>
                <a:gd name="T5" fmla="*/ 62 h 61"/>
                <a:gd name="T6" fmla="*/ 27 w 31"/>
                <a:gd name="T7" fmla="*/ 65 h 61"/>
                <a:gd name="T8" fmla="*/ 27 w 31"/>
                <a:gd name="T9" fmla="*/ 67 h 61"/>
                <a:gd name="T10" fmla="*/ 29 w 31"/>
                <a:gd name="T11" fmla="*/ 68 h 61"/>
                <a:gd name="T12" fmla="*/ 30 w 31"/>
                <a:gd name="T13" fmla="*/ 69 h 61"/>
                <a:gd name="T14" fmla="*/ 32 w 31"/>
                <a:gd name="T15" fmla="*/ 71 h 61"/>
                <a:gd name="T16" fmla="*/ 36 w 31"/>
                <a:gd name="T17" fmla="*/ 71 h 61"/>
                <a:gd name="T18" fmla="*/ 37 w 31"/>
                <a:gd name="T19" fmla="*/ 71 h 61"/>
                <a:gd name="T20" fmla="*/ 37 w 31"/>
                <a:gd name="T21" fmla="*/ 73 h 61"/>
                <a:gd name="T22" fmla="*/ 0 w 31"/>
                <a:gd name="T23" fmla="*/ 73 h 61"/>
                <a:gd name="T24" fmla="*/ 0 w 31"/>
                <a:gd name="T25" fmla="*/ 71 h 61"/>
                <a:gd name="T26" fmla="*/ 2 w 31"/>
                <a:gd name="T27" fmla="*/ 71 h 61"/>
                <a:gd name="T28" fmla="*/ 6 w 31"/>
                <a:gd name="T29" fmla="*/ 71 h 61"/>
                <a:gd name="T30" fmla="*/ 8 w 31"/>
                <a:gd name="T31" fmla="*/ 69 h 61"/>
                <a:gd name="T32" fmla="*/ 10 w 31"/>
                <a:gd name="T33" fmla="*/ 68 h 61"/>
                <a:gd name="T34" fmla="*/ 11 w 31"/>
                <a:gd name="T35" fmla="*/ 67 h 61"/>
                <a:gd name="T36" fmla="*/ 11 w 31"/>
                <a:gd name="T37" fmla="*/ 65 h 61"/>
                <a:gd name="T38" fmla="*/ 11 w 31"/>
                <a:gd name="T39" fmla="*/ 62 h 61"/>
                <a:gd name="T40" fmla="*/ 11 w 31"/>
                <a:gd name="T41" fmla="*/ 59 h 61"/>
                <a:gd name="T42" fmla="*/ 11 w 31"/>
                <a:gd name="T43" fmla="*/ 22 h 61"/>
                <a:gd name="T44" fmla="*/ 11 w 31"/>
                <a:gd name="T45" fmla="*/ 18 h 61"/>
                <a:gd name="T46" fmla="*/ 11 w 31"/>
                <a:gd name="T47" fmla="*/ 16 h 61"/>
                <a:gd name="T48" fmla="*/ 11 w 31"/>
                <a:gd name="T49" fmla="*/ 14 h 61"/>
                <a:gd name="T50" fmla="*/ 10 w 31"/>
                <a:gd name="T51" fmla="*/ 14 h 61"/>
                <a:gd name="T52" fmla="*/ 8 w 31"/>
                <a:gd name="T53" fmla="*/ 13 h 61"/>
                <a:gd name="T54" fmla="*/ 7 w 31"/>
                <a:gd name="T55" fmla="*/ 13 h 61"/>
                <a:gd name="T56" fmla="*/ 4 w 31"/>
                <a:gd name="T57" fmla="*/ 13 h 61"/>
                <a:gd name="T58" fmla="*/ 1 w 31"/>
                <a:gd name="T59" fmla="*/ 14 h 61"/>
                <a:gd name="T60" fmla="*/ 0 w 31"/>
                <a:gd name="T61" fmla="*/ 12 h 61"/>
                <a:gd name="T62" fmla="*/ 25 w 31"/>
                <a:gd name="T63" fmla="*/ 0 h 61"/>
                <a:gd name="T64" fmla="*/ 27 w 31"/>
                <a:gd name="T65" fmla="*/ 0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61">
                  <a:moveTo>
                    <a:pt x="23" y="0"/>
                  </a:moveTo>
                  <a:lnTo>
                    <a:pt x="23" y="49"/>
                  </a:lnTo>
                  <a:lnTo>
                    <a:pt x="23" y="52"/>
                  </a:lnTo>
                  <a:lnTo>
                    <a:pt x="23" y="54"/>
                  </a:lnTo>
                  <a:lnTo>
                    <a:pt x="23" y="56"/>
                  </a:lnTo>
                  <a:lnTo>
                    <a:pt x="24" y="57"/>
                  </a:lnTo>
                  <a:lnTo>
                    <a:pt x="25" y="58"/>
                  </a:lnTo>
                  <a:lnTo>
                    <a:pt x="27" y="59"/>
                  </a:lnTo>
                  <a:lnTo>
                    <a:pt x="30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5" y="59"/>
                  </a:lnTo>
                  <a:lnTo>
                    <a:pt x="7" y="58"/>
                  </a:lnTo>
                  <a:lnTo>
                    <a:pt x="8" y="57"/>
                  </a:lnTo>
                  <a:lnTo>
                    <a:pt x="9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9"/>
                  </a:lnTo>
                  <a:lnTo>
                    <a:pt x="9" y="18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111"/>
            <p:cNvSpPr>
              <a:spLocks noChangeAspect="1"/>
            </p:cNvSpPr>
            <p:nvPr/>
          </p:nvSpPr>
          <p:spPr bwMode="auto">
            <a:xfrm>
              <a:off x="2343" y="2986"/>
              <a:ext cx="47" cy="73"/>
            </a:xfrm>
            <a:custGeom>
              <a:avLst/>
              <a:gdLst>
                <a:gd name="T0" fmla="*/ 14 w 39"/>
                <a:gd name="T1" fmla="*/ 0 h 61"/>
                <a:gd name="T2" fmla="*/ 47 w 39"/>
                <a:gd name="T3" fmla="*/ 0 h 61"/>
                <a:gd name="T4" fmla="*/ 41 w 39"/>
                <a:gd name="T5" fmla="*/ 13 h 61"/>
                <a:gd name="T6" fmla="*/ 12 w 39"/>
                <a:gd name="T7" fmla="*/ 13 h 61"/>
                <a:gd name="T8" fmla="*/ 10 w 39"/>
                <a:gd name="T9" fmla="*/ 20 h 61"/>
                <a:gd name="T10" fmla="*/ 27 w 39"/>
                <a:gd name="T11" fmla="*/ 23 h 61"/>
                <a:gd name="T12" fmla="*/ 39 w 39"/>
                <a:gd name="T13" fmla="*/ 30 h 61"/>
                <a:gd name="T14" fmla="*/ 42 w 39"/>
                <a:gd name="T15" fmla="*/ 34 h 61"/>
                <a:gd name="T16" fmla="*/ 45 w 39"/>
                <a:gd name="T17" fmla="*/ 37 h 61"/>
                <a:gd name="T18" fmla="*/ 46 w 39"/>
                <a:gd name="T19" fmla="*/ 42 h 61"/>
                <a:gd name="T20" fmla="*/ 47 w 39"/>
                <a:gd name="T21" fmla="*/ 47 h 61"/>
                <a:gd name="T22" fmla="*/ 46 w 39"/>
                <a:gd name="T23" fmla="*/ 54 h 61"/>
                <a:gd name="T24" fmla="*/ 43 w 39"/>
                <a:gd name="T25" fmla="*/ 61 h 61"/>
                <a:gd name="T26" fmla="*/ 40 w 39"/>
                <a:gd name="T27" fmla="*/ 65 h 61"/>
                <a:gd name="T28" fmla="*/ 37 w 39"/>
                <a:gd name="T29" fmla="*/ 67 h 61"/>
                <a:gd name="T30" fmla="*/ 33 w 39"/>
                <a:gd name="T31" fmla="*/ 69 h 61"/>
                <a:gd name="T32" fmla="*/ 25 w 39"/>
                <a:gd name="T33" fmla="*/ 72 h 61"/>
                <a:gd name="T34" fmla="*/ 17 w 39"/>
                <a:gd name="T35" fmla="*/ 73 h 61"/>
                <a:gd name="T36" fmla="*/ 12 w 39"/>
                <a:gd name="T37" fmla="*/ 73 h 61"/>
                <a:gd name="T38" fmla="*/ 7 w 39"/>
                <a:gd name="T39" fmla="*/ 72 h 61"/>
                <a:gd name="T40" fmla="*/ 4 w 39"/>
                <a:gd name="T41" fmla="*/ 69 h 61"/>
                <a:gd name="T42" fmla="*/ 1 w 39"/>
                <a:gd name="T43" fmla="*/ 67 h 61"/>
                <a:gd name="T44" fmla="*/ 0 w 39"/>
                <a:gd name="T45" fmla="*/ 65 h 61"/>
                <a:gd name="T46" fmla="*/ 1 w 39"/>
                <a:gd name="T47" fmla="*/ 62 h 61"/>
                <a:gd name="T48" fmla="*/ 2 w 39"/>
                <a:gd name="T49" fmla="*/ 60 h 61"/>
                <a:gd name="T50" fmla="*/ 4 w 39"/>
                <a:gd name="T51" fmla="*/ 59 h 61"/>
                <a:gd name="T52" fmla="*/ 6 w 39"/>
                <a:gd name="T53" fmla="*/ 59 h 61"/>
                <a:gd name="T54" fmla="*/ 8 w 39"/>
                <a:gd name="T55" fmla="*/ 59 h 61"/>
                <a:gd name="T56" fmla="*/ 11 w 39"/>
                <a:gd name="T57" fmla="*/ 60 h 61"/>
                <a:gd name="T58" fmla="*/ 12 w 39"/>
                <a:gd name="T59" fmla="*/ 60 h 61"/>
                <a:gd name="T60" fmla="*/ 14 w 39"/>
                <a:gd name="T61" fmla="*/ 62 h 61"/>
                <a:gd name="T62" fmla="*/ 18 w 39"/>
                <a:gd name="T63" fmla="*/ 65 h 61"/>
                <a:gd name="T64" fmla="*/ 20 w 39"/>
                <a:gd name="T65" fmla="*/ 66 h 61"/>
                <a:gd name="T66" fmla="*/ 23 w 39"/>
                <a:gd name="T67" fmla="*/ 68 h 61"/>
                <a:gd name="T68" fmla="*/ 25 w 39"/>
                <a:gd name="T69" fmla="*/ 68 h 61"/>
                <a:gd name="T70" fmla="*/ 27 w 39"/>
                <a:gd name="T71" fmla="*/ 68 h 61"/>
                <a:gd name="T72" fmla="*/ 31 w 39"/>
                <a:gd name="T73" fmla="*/ 68 h 61"/>
                <a:gd name="T74" fmla="*/ 35 w 39"/>
                <a:gd name="T75" fmla="*/ 66 h 61"/>
                <a:gd name="T76" fmla="*/ 37 w 39"/>
                <a:gd name="T77" fmla="*/ 62 h 61"/>
                <a:gd name="T78" fmla="*/ 37 w 39"/>
                <a:gd name="T79" fmla="*/ 57 h 61"/>
                <a:gd name="T80" fmla="*/ 37 w 39"/>
                <a:gd name="T81" fmla="*/ 53 h 61"/>
                <a:gd name="T82" fmla="*/ 35 w 39"/>
                <a:gd name="T83" fmla="*/ 49 h 61"/>
                <a:gd name="T84" fmla="*/ 33 w 39"/>
                <a:gd name="T85" fmla="*/ 45 h 61"/>
                <a:gd name="T86" fmla="*/ 28 w 39"/>
                <a:gd name="T87" fmla="*/ 42 h 61"/>
                <a:gd name="T88" fmla="*/ 18 w 39"/>
                <a:gd name="T89" fmla="*/ 37 h 61"/>
                <a:gd name="T90" fmla="*/ 5 w 39"/>
                <a:gd name="T91" fmla="*/ 36 h 61"/>
                <a:gd name="T92" fmla="*/ 2 w 39"/>
                <a:gd name="T93" fmla="*/ 36 h 61"/>
                <a:gd name="T94" fmla="*/ 0 w 39"/>
                <a:gd name="T95" fmla="*/ 36 h 61"/>
                <a:gd name="T96" fmla="*/ 14 w 39"/>
                <a:gd name="T97" fmla="*/ 0 h 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9" h="61">
                  <a:moveTo>
                    <a:pt x="12" y="0"/>
                  </a:moveTo>
                  <a:lnTo>
                    <a:pt x="39" y="0"/>
                  </a:lnTo>
                  <a:lnTo>
                    <a:pt x="34" y="11"/>
                  </a:lnTo>
                  <a:lnTo>
                    <a:pt x="10" y="11"/>
                  </a:lnTo>
                  <a:lnTo>
                    <a:pt x="8" y="17"/>
                  </a:lnTo>
                  <a:lnTo>
                    <a:pt x="22" y="19"/>
                  </a:lnTo>
                  <a:lnTo>
                    <a:pt x="32" y="25"/>
                  </a:lnTo>
                  <a:lnTo>
                    <a:pt x="35" y="28"/>
                  </a:lnTo>
                  <a:lnTo>
                    <a:pt x="37" y="31"/>
                  </a:lnTo>
                  <a:lnTo>
                    <a:pt x="38" y="35"/>
                  </a:lnTo>
                  <a:lnTo>
                    <a:pt x="39" y="39"/>
                  </a:lnTo>
                  <a:lnTo>
                    <a:pt x="38" y="45"/>
                  </a:lnTo>
                  <a:lnTo>
                    <a:pt x="36" y="51"/>
                  </a:lnTo>
                  <a:lnTo>
                    <a:pt x="33" y="54"/>
                  </a:lnTo>
                  <a:lnTo>
                    <a:pt x="31" y="56"/>
                  </a:lnTo>
                  <a:lnTo>
                    <a:pt x="27" y="58"/>
                  </a:lnTo>
                  <a:lnTo>
                    <a:pt x="21" y="60"/>
                  </a:lnTo>
                  <a:lnTo>
                    <a:pt x="14" y="61"/>
                  </a:lnTo>
                  <a:lnTo>
                    <a:pt x="10" y="61"/>
                  </a:lnTo>
                  <a:lnTo>
                    <a:pt x="6" y="60"/>
                  </a:lnTo>
                  <a:lnTo>
                    <a:pt x="3" y="58"/>
                  </a:lnTo>
                  <a:lnTo>
                    <a:pt x="1" y="56"/>
                  </a:lnTo>
                  <a:lnTo>
                    <a:pt x="0" y="54"/>
                  </a:lnTo>
                  <a:lnTo>
                    <a:pt x="1" y="52"/>
                  </a:lnTo>
                  <a:lnTo>
                    <a:pt x="2" y="50"/>
                  </a:lnTo>
                  <a:lnTo>
                    <a:pt x="3" y="49"/>
                  </a:lnTo>
                  <a:lnTo>
                    <a:pt x="5" y="49"/>
                  </a:lnTo>
                  <a:lnTo>
                    <a:pt x="7" y="49"/>
                  </a:lnTo>
                  <a:lnTo>
                    <a:pt x="9" y="50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5" y="54"/>
                  </a:lnTo>
                  <a:lnTo>
                    <a:pt x="17" y="55"/>
                  </a:lnTo>
                  <a:lnTo>
                    <a:pt x="19" y="57"/>
                  </a:lnTo>
                  <a:lnTo>
                    <a:pt x="21" y="57"/>
                  </a:lnTo>
                  <a:lnTo>
                    <a:pt x="22" y="57"/>
                  </a:lnTo>
                  <a:lnTo>
                    <a:pt x="26" y="57"/>
                  </a:lnTo>
                  <a:lnTo>
                    <a:pt x="29" y="55"/>
                  </a:lnTo>
                  <a:lnTo>
                    <a:pt x="31" y="52"/>
                  </a:lnTo>
                  <a:lnTo>
                    <a:pt x="31" y="48"/>
                  </a:lnTo>
                  <a:lnTo>
                    <a:pt x="31" y="44"/>
                  </a:lnTo>
                  <a:lnTo>
                    <a:pt x="29" y="41"/>
                  </a:lnTo>
                  <a:lnTo>
                    <a:pt x="27" y="38"/>
                  </a:lnTo>
                  <a:lnTo>
                    <a:pt x="23" y="35"/>
                  </a:lnTo>
                  <a:lnTo>
                    <a:pt x="15" y="31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0" y="3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112"/>
            <p:cNvSpPr>
              <a:spLocks noChangeAspect="1" noEditPoints="1"/>
            </p:cNvSpPr>
            <p:nvPr/>
          </p:nvSpPr>
          <p:spPr bwMode="auto">
            <a:xfrm>
              <a:off x="2397" y="2985"/>
              <a:ext cx="47" cy="74"/>
            </a:xfrm>
            <a:custGeom>
              <a:avLst/>
              <a:gdLst>
                <a:gd name="T0" fmla="*/ 47 w 39"/>
                <a:gd name="T1" fmla="*/ 37 h 62"/>
                <a:gd name="T2" fmla="*/ 46 w 39"/>
                <a:gd name="T3" fmla="*/ 48 h 62"/>
                <a:gd name="T4" fmla="*/ 43 w 39"/>
                <a:gd name="T5" fmla="*/ 57 h 62"/>
                <a:gd name="T6" fmla="*/ 41 w 39"/>
                <a:gd name="T7" fmla="*/ 62 h 62"/>
                <a:gd name="T8" fmla="*/ 39 w 39"/>
                <a:gd name="T9" fmla="*/ 66 h 62"/>
                <a:gd name="T10" fmla="*/ 36 w 39"/>
                <a:gd name="T11" fmla="*/ 69 h 62"/>
                <a:gd name="T12" fmla="*/ 31 w 39"/>
                <a:gd name="T13" fmla="*/ 72 h 62"/>
                <a:gd name="T14" fmla="*/ 28 w 39"/>
                <a:gd name="T15" fmla="*/ 73 h 62"/>
                <a:gd name="T16" fmla="*/ 24 w 39"/>
                <a:gd name="T17" fmla="*/ 74 h 62"/>
                <a:gd name="T18" fmla="*/ 18 w 39"/>
                <a:gd name="T19" fmla="*/ 73 h 62"/>
                <a:gd name="T20" fmla="*/ 14 w 39"/>
                <a:gd name="T21" fmla="*/ 72 h 62"/>
                <a:gd name="T22" fmla="*/ 10 w 39"/>
                <a:gd name="T23" fmla="*/ 68 h 62"/>
                <a:gd name="T24" fmla="*/ 7 w 39"/>
                <a:gd name="T25" fmla="*/ 63 h 62"/>
                <a:gd name="T26" fmla="*/ 5 w 39"/>
                <a:gd name="T27" fmla="*/ 60 h 62"/>
                <a:gd name="T28" fmla="*/ 2 w 39"/>
                <a:gd name="T29" fmla="*/ 55 h 62"/>
                <a:gd name="T30" fmla="*/ 1 w 39"/>
                <a:gd name="T31" fmla="*/ 47 h 62"/>
                <a:gd name="T32" fmla="*/ 0 w 39"/>
                <a:gd name="T33" fmla="*/ 38 h 62"/>
                <a:gd name="T34" fmla="*/ 1 w 39"/>
                <a:gd name="T35" fmla="*/ 26 h 62"/>
                <a:gd name="T36" fmla="*/ 4 w 39"/>
                <a:gd name="T37" fmla="*/ 17 h 62"/>
                <a:gd name="T38" fmla="*/ 6 w 39"/>
                <a:gd name="T39" fmla="*/ 12 h 62"/>
                <a:gd name="T40" fmla="*/ 8 w 39"/>
                <a:gd name="T41" fmla="*/ 7 h 62"/>
                <a:gd name="T42" fmla="*/ 12 w 39"/>
                <a:gd name="T43" fmla="*/ 5 h 62"/>
                <a:gd name="T44" fmla="*/ 16 w 39"/>
                <a:gd name="T45" fmla="*/ 2 h 62"/>
                <a:gd name="T46" fmla="*/ 19 w 39"/>
                <a:gd name="T47" fmla="*/ 0 h 62"/>
                <a:gd name="T48" fmla="*/ 24 w 39"/>
                <a:gd name="T49" fmla="*/ 0 h 62"/>
                <a:gd name="T50" fmla="*/ 28 w 39"/>
                <a:gd name="T51" fmla="*/ 0 h 62"/>
                <a:gd name="T52" fmla="*/ 31 w 39"/>
                <a:gd name="T53" fmla="*/ 2 h 62"/>
                <a:gd name="T54" fmla="*/ 35 w 39"/>
                <a:gd name="T55" fmla="*/ 5 h 62"/>
                <a:gd name="T56" fmla="*/ 39 w 39"/>
                <a:gd name="T57" fmla="*/ 7 h 62"/>
                <a:gd name="T58" fmla="*/ 41 w 39"/>
                <a:gd name="T59" fmla="*/ 11 h 62"/>
                <a:gd name="T60" fmla="*/ 43 w 39"/>
                <a:gd name="T61" fmla="*/ 16 h 62"/>
                <a:gd name="T62" fmla="*/ 46 w 39"/>
                <a:gd name="T63" fmla="*/ 26 h 62"/>
                <a:gd name="T64" fmla="*/ 47 w 39"/>
                <a:gd name="T65" fmla="*/ 37 h 62"/>
                <a:gd name="T66" fmla="*/ 31 w 39"/>
                <a:gd name="T67" fmla="*/ 37 h 62"/>
                <a:gd name="T68" fmla="*/ 31 w 39"/>
                <a:gd name="T69" fmla="*/ 23 h 62"/>
                <a:gd name="T70" fmla="*/ 30 w 39"/>
                <a:gd name="T71" fmla="*/ 16 h 62"/>
                <a:gd name="T72" fmla="*/ 30 w 39"/>
                <a:gd name="T73" fmla="*/ 11 h 62"/>
                <a:gd name="T74" fmla="*/ 29 w 39"/>
                <a:gd name="T75" fmla="*/ 7 h 62"/>
                <a:gd name="T76" fmla="*/ 28 w 39"/>
                <a:gd name="T77" fmla="*/ 5 h 62"/>
                <a:gd name="T78" fmla="*/ 27 w 39"/>
                <a:gd name="T79" fmla="*/ 4 h 62"/>
                <a:gd name="T80" fmla="*/ 23 w 39"/>
                <a:gd name="T81" fmla="*/ 4 h 62"/>
                <a:gd name="T82" fmla="*/ 22 w 39"/>
                <a:gd name="T83" fmla="*/ 4 h 62"/>
                <a:gd name="T84" fmla="*/ 19 w 39"/>
                <a:gd name="T85" fmla="*/ 5 h 62"/>
                <a:gd name="T86" fmla="*/ 18 w 39"/>
                <a:gd name="T87" fmla="*/ 7 h 62"/>
                <a:gd name="T88" fmla="*/ 17 w 39"/>
                <a:gd name="T89" fmla="*/ 11 h 62"/>
                <a:gd name="T90" fmla="*/ 17 w 39"/>
                <a:gd name="T91" fmla="*/ 17 h 62"/>
                <a:gd name="T92" fmla="*/ 17 w 39"/>
                <a:gd name="T93" fmla="*/ 27 h 62"/>
                <a:gd name="T94" fmla="*/ 16 w 39"/>
                <a:gd name="T95" fmla="*/ 44 h 62"/>
                <a:gd name="T96" fmla="*/ 17 w 39"/>
                <a:gd name="T97" fmla="*/ 56 h 62"/>
                <a:gd name="T98" fmla="*/ 17 w 39"/>
                <a:gd name="T99" fmla="*/ 64 h 62"/>
                <a:gd name="T100" fmla="*/ 18 w 39"/>
                <a:gd name="T101" fmla="*/ 67 h 62"/>
                <a:gd name="T102" fmla="*/ 19 w 39"/>
                <a:gd name="T103" fmla="*/ 69 h 62"/>
                <a:gd name="T104" fmla="*/ 22 w 39"/>
                <a:gd name="T105" fmla="*/ 70 h 62"/>
                <a:gd name="T106" fmla="*/ 24 w 39"/>
                <a:gd name="T107" fmla="*/ 70 h 62"/>
                <a:gd name="T108" fmla="*/ 27 w 39"/>
                <a:gd name="T109" fmla="*/ 70 h 62"/>
                <a:gd name="T110" fmla="*/ 28 w 39"/>
                <a:gd name="T111" fmla="*/ 69 h 62"/>
                <a:gd name="T112" fmla="*/ 29 w 39"/>
                <a:gd name="T113" fmla="*/ 67 h 62"/>
                <a:gd name="T114" fmla="*/ 30 w 39"/>
                <a:gd name="T115" fmla="*/ 63 h 62"/>
                <a:gd name="T116" fmla="*/ 30 w 39"/>
                <a:gd name="T117" fmla="*/ 60 h 62"/>
                <a:gd name="T118" fmla="*/ 31 w 39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62">
                  <a:moveTo>
                    <a:pt x="39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20" y="62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8" y="57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1" y="22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6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8" y="22"/>
                  </a:lnTo>
                  <a:lnTo>
                    <a:pt x="39" y="31"/>
                  </a:lnTo>
                  <a:close/>
                  <a:moveTo>
                    <a:pt x="26" y="31"/>
                  </a:moveTo>
                  <a:lnTo>
                    <a:pt x="26" y="19"/>
                  </a:lnTo>
                  <a:lnTo>
                    <a:pt x="25" y="13"/>
                  </a:lnTo>
                  <a:lnTo>
                    <a:pt x="25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6" y="4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4" y="14"/>
                  </a:lnTo>
                  <a:lnTo>
                    <a:pt x="14" y="23"/>
                  </a:lnTo>
                  <a:lnTo>
                    <a:pt x="13" y="37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8" y="59"/>
                  </a:lnTo>
                  <a:lnTo>
                    <a:pt x="20" y="59"/>
                  </a:lnTo>
                  <a:lnTo>
                    <a:pt x="22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113"/>
            <p:cNvSpPr>
              <a:spLocks noChangeAspect="1"/>
            </p:cNvSpPr>
            <p:nvPr/>
          </p:nvSpPr>
          <p:spPr bwMode="auto">
            <a:xfrm>
              <a:off x="2573" y="2985"/>
              <a:ext cx="37" cy="73"/>
            </a:xfrm>
            <a:custGeom>
              <a:avLst/>
              <a:gdLst>
                <a:gd name="T0" fmla="*/ 27 w 31"/>
                <a:gd name="T1" fmla="*/ 0 h 61"/>
                <a:gd name="T2" fmla="*/ 27 w 31"/>
                <a:gd name="T3" fmla="*/ 59 h 61"/>
                <a:gd name="T4" fmla="*/ 27 w 31"/>
                <a:gd name="T5" fmla="*/ 62 h 61"/>
                <a:gd name="T6" fmla="*/ 27 w 31"/>
                <a:gd name="T7" fmla="*/ 65 h 61"/>
                <a:gd name="T8" fmla="*/ 27 w 31"/>
                <a:gd name="T9" fmla="*/ 67 h 61"/>
                <a:gd name="T10" fmla="*/ 29 w 31"/>
                <a:gd name="T11" fmla="*/ 68 h 61"/>
                <a:gd name="T12" fmla="*/ 30 w 31"/>
                <a:gd name="T13" fmla="*/ 69 h 61"/>
                <a:gd name="T14" fmla="*/ 32 w 31"/>
                <a:gd name="T15" fmla="*/ 71 h 61"/>
                <a:gd name="T16" fmla="*/ 36 w 31"/>
                <a:gd name="T17" fmla="*/ 71 h 61"/>
                <a:gd name="T18" fmla="*/ 37 w 31"/>
                <a:gd name="T19" fmla="*/ 71 h 61"/>
                <a:gd name="T20" fmla="*/ 37 w 31"/>
                <a:gd name="T21" fmla="*/ 73 h 61"/>
                <a:gd name="T22" fmla="*/ 0 w 31"/>
                <a:gd name="T23" fmla="*/ 73 h 61"/>
                <a:gd name="T24" fmla="*/ 0 w 31"/>
                <a:gd name="T25" fmla="*/ 71 h 61"/>
                <a:gd name="T26" fmla="*/ 2 w 31"/>
                <a:gd name="T27" fmla="*/ 71 h 61"/>
                <a:gd name="T28" fmla="*/ 6 w 31"/>
                <a:gd name="T29" fmla="*/ 71 h 61"/>
                <a:gd name="T30" fmla="*/ 8 w 31"/>
                <a:gd name="T31" fmla="*/ 69 h 61"/>
                <a:gd name="T32" fmla="*/ 10 w 31"/>
                <a:gd name="T33" fmla="*/ 68 h 61"/>
                <a:gd name="T34" fmla="*/ 11 w 31"/>
                <a:gd name="T35" fmla="*/ 67 h 61"/>
                <a:gd name="T36" fmla="*/ 11 w 31"/>
                <a:gd name="T37" fmla="*/ 65 h 61"/>
                <a:gd name="T38" fmla="*/ 11 w 31"/>
                <a:gd name="T39" fmla="*/ 62 h 61"/>
                <a:gd name="T40" fmla="*/ 11 w 31"/>
                <a:gd name="T41" fmla="*/ 59 h 61"/>
                <a:gd name="T42" fmla="*/ 11 w 31"/>
                <a:gd name="T43" fmla="*/ 22 h 61"/>
                <a:gd name="T44" fmla="*/ 11 w 31"/>
                <a:gd name="T45" fmla="*/ 18 h 61"/>
                <a:gd name="T46" fmla="*/ 11 w 31"/>
                <a:gd name="T47" fmla="*/ 16 h 61"/>
                <a:gd name="T48" fmla="*/ 11 w 31"/>
                <a:gd name="T49" fmla="*/ 14 h 61"/>
                <a:gd name="T50" fmla="*/ 10 w 31"/>
                <a:gd name="T51" fmla="*/ 14 h 61"/>
                <a:gd name="T52" fmla="*/ 8 w 31"/>
                <a:gd name="T53" fmla="*/ 13 h 61"/>
                <a:gd name="T54" fmla="*/ 7 w 31"/>
                <a:gd name="T55" fmla="*/ 13 h 61"/>
                <a:gd name="T56" fmla="*/ 4 w 31"/>
                <a:gd name="T57" fmla="*/ 13 h 61"/>
                <a:gd name="T58" fmla="*/ 1 w 31"/>
                <a:gd name="T59" fmla="*/ 14 h 61"/>
                <a:gd name="T60" fmla="*/ 0 w 31"/>
                <a:gd name="T61" fmla="*/ 12 h 61"/>
                <a:gd name="T62" fmla="*/ 25 w 31"/>
                <a:gd name="T63" fmla="*/ 0 h 61"/>
                <a:gd name="T64" fmla="*/ 27 w 31"/>
                <a:gd name="T65" fmla="*/ 0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61">
                  <a:moveTo>
                    <a:pt x="23" y="0"/>
                  </a:moveTo>
                  <a:lnTo>
                    <a:pt x="23" y="49"/>
                  </a:lnTo>
                  <a:lnTo>
                    <a:pt x="23" y="52"/>
                  </a:lnTo>
                  <a:lnTo>
                    <a:pt x="23" y="54"/>
                  </a:lnTo>
                  <a:lnTo>
                    <a:pt x="23" y="56"/>
                  </a:lnTo>
                  <a:lnTo>
                    <a:pt x="24" y="57"/>
                  </a:lnTo>
                  <a:lnTo>
                    <a:pt x="25" y="58"/>
                  </a:lnTo>
                  <a:lnTo>
                    <a:pt x="27" y="59"/>
                  </a:lnTo>
                  <a:lnTo>
                    <a:pt x="30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5" y="59"/>
                  </a:lnTo>
                  <a:lnTo>
                    <a:pt x="7" y="58"/>
                  </a:lnTo>
                  <a:lnTo>
                    <a:pt x="8" y="57"/>
                  </a:lnTo>
                  <a:lnTo>
                    <a:pt x="9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9"/>
                  </a:lnTo>
                  <a:lnTo>
                    <a:pt x="9" y="18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14"/>
            <p:cNvSpPr>
              <a:spLocks noChangeAspect="1" noEditPoints="1"/>
            </p:cNvSpPr>
            <p:nvPr/>
          </p:nvSpPr>
          <p:spPr bwMode="auto">
            <a:xfrm>
              <a:off x="2622" y="2985"/>
              <a:ext cx="47" cy="74"/>
            </a:xfrm>
            <a:custGeom>
              <a:avLst/>
              <a:gdLst>
                <a:gd name="T0" fmla="*/ 47 w 39"/>
                <a:gd name="T1" fmla="*/ 0 h 62"/>
                <a:gd name="T2" fmla="*/ 47 w 39"/>
                <a:gd name="T3" fmla="*/ 1 h 62"/>
                <a:gd name="T4" fmla="*/ 41 w 39"/>
                <a:gd name="T5" fmla="*/ 2 h 62"/>
                <a:gd name="T6" fmla="*/ 36 w 39"/>
                <a:gd name="T7" fmla="*/ 5 h 62"/>
                <a:gd name="T8" fmla="*/ 31 w 39"/>
                <a:gd name="T9" fmla="*/ 7 h 62"/>
                <a:gd name="T10" fmla="*/ 27 w 39"/>
                <a:gd name="T11" fmla="*/ 12 h 62"/>
                <a:gd name="T12" fmla="*/ 23 w 39"/>
                <a:gd name="T13" fmla="*/ 17 h 62"/>
                <a:gd name="T14" fmla="*/ 20 w 39"/>
                <a:gd name="T15" fmla="*/ 23 h 62"/>
                <a:gd name="T16" fmla="*/ 18 w 39"/>
                <a:gd name="T17" fmla="*/ 31 h 62"/>
                <a:gd name="T18" fmla="*/ 20 w 39"/>
                <a:gd name="T19" fmla="*/ 30 h 62"/>
                <a:gd name="T20" fmla="*/ 22 w 39"/>
                <a:gd name="T21" fmla="*/ 29 h 62"/>
                <a:gd name="T22" fmla="*/ 25 w 39"/>
                <a:gd name="T23" fmla="*/ 29 h 62"/>
                <a:gd name="T24" fmla="*/ 29 w 39"/>
                <a:gd name="T25" fmla="*/ 27 h 62"/>
                <a:gd name="T26" fmla="*/ 34 w 39"/>
                <a:gd name="T27" fmla="*/ 29 h 62"/>
                <a:gd name="T28" fmla="*/ 37 w 39"/>
                <a:gd name="T29" fmla="*/ 31 h 62"/>
                <a:gd name="T30" fmla="*/ 41 w 39"/>
                <a:gd name="T31" fmla="*/ 33 h 62"/>
                <a:gd name="T32" fmla="*/ 45 w 39"/>
                <a:gd name="T33" fmla="*/ 38 h 62"/>
                <a:gd name="T34" fmla="*/ 46 w 39"/>
                <a:gd name="T35" fmla="*/ 43 h 62"/>
                <a:gd name="T36" fmla="*/ 47 w 39"/>
                <a:gd name="T37" fmla="*/ 49 h 62"/>
                <a:gd name="T38" fmla="*/ 46 w 39"/>
                <a:gd name="T39" fmla="*/ 56 h 62"/>
                <a:gd name="T40" fmla="*/ 43 w 39"/>
                <a:gd name="T41" fmla="*/ 62 h 62"/>
                <a:gd name="T42" fmla="*/ 42 w 39"/>
                <a:gd name="T43" fmla="*/ 66 h 62"/>
                <a:gd name="T44" fmla="*/ 39 w 39"/>
                <a:gd name="T45" fmla="*/ 68 h 62"/>
                <a:gd name="T46" fmla="*/ 36 w 39"/>
                <a:gd name="T47" fmla="*/ 70 h 62"/>
                <a:gd name="T48" fmla="*/ 30 w 39"/>
                <a:gd name="T49" fmla="*/ 73 h 62"/>
                <a:gd name="T50" fmla="*/ 24 w 39"/>
                <a:gd name="T51" fmla="*/ 74 h 62"/>
                <a:gd name="T52" fmla="*/ 18 w 39"/>
                <a:gd name="T53" fmla="*/ 73 h 62"/>
                <a:gd name="T54" fmla="*/ 12 w 39"/>
                <a:gd name="T55" fmla="*/ 70 h 62"/>
                <a:gd name="T56" fmla="*/ 8 w 39"/>
                <a:gd name="T57" fmla="*/ 68 h 62"/>
                <a:gd name="T58" fmla="*/ 6 w 39"/>
                <a:gd name="T59" fmla="*/ 64 h 62"/>
                <a:gd name="T60" fmla="*/ 4 w 39"/>
                <a:gd name="T61" fmla="*/ 60 h 62"/>
                <a:gd name="T62" fmla="*/ 1 w 39"/>
                <a:gd name="T63" fmla="*/ 53 h 62"/>
                <a:gd name="T64" fmla="*/ 0 w 39"/>
                <a:gd name="T65" fmla="*/ 44 h 62"/>
                <a:gd name="T66" fmla="*/ 2 w 39"/>
                <a:gd name="T67" fmla="*/ 33 h 62"/>
                <a:gd name="T68" fmla="*/ 6 w 39"/>
                <a:gd name="T69" fmla="*/ 23 h 62"/>
                <a:gd name="T70" fmla="*/ 11 w 39"/>
                <a:gd name="T71" fmla="*/ 16 h 62"/>
                <a:gd name="T72" fmla="*/ 16 w 39"/>
                <a:gd name="T73" fmla="*/ 11 h 62"/>
                <a:gd name="T74" fmla="*/ 23 w 39"/>
                <a:gd name="T75" fmla="*/ 6 h 62"/>
                <a:gd name="T76" fmla="*/ 34 w 39"/>
                <a:gd name="T77" fmla="*/ 1 h 62"/>
                <a:gd name="T78" fmla="*/ 47 w 39"/>
                <a:gd name="T79" fmla="*/ 0 h 62"/>
                <a:gd name="T80" fmla="*/ 17 w 39"/>
                <a:gd name="T81" fmla="*/ 35 h 62"/>
                <a:gd name="T82" fmla="*/ 17 w 39"/>
                <a:gd name="T83" fmla="*/ 38 h 62"/>
                <a:gd name="T84" fmla="*/ 17 w 39"/>
                <a:gd name="T85" fmla="*/ 42 h 62"/>
                <a:gd name="T86" fmla="*/ 16 w 39"/>
                <a:gd name="T87" fmla="*/ 45 h 62"/>
                <a:gd name="T88" fmla="*/ 17 w 39"/>
                <a:gd name="T89" fmla="*/ 53 h 62"/>
                <a:gd name="T90" fmla="*/ 18 w 39"/>
                <a:gd name="T91" fmla="*/ 58 h 62"/>
                <a:gd name="T92" fmla="*/ 18 w 39"/>
                <a:gd name="T93" fmla="*/ 63 h 62"/>
                <a:gd name="T94" fmla="*/ 20 w 39"/>
                <a:gd name="T95" fmla="*/ 67 h 62"/>
                <a:gd name="T96" fmla="*/ 22 w 39"/>
                <a:gd name="T97" fmla="*/ 68 h 62"/>
                <a:gd name="T98" fmla="*/ 23 w 39"/>
                <a:gd name="T99" fmla="*/ 70 h 62"/>
                <a:gd name="T100" fmla="*/ 25 w 39"/>
                <a:gd name="T101" fmla="*/ 70 h 62"/>
                <a:gd name="T102" fmla="*/ 28 w 39"/>
                <a:gd name="T103" fmla="*/ 70 h 62"/>
                <a:gd name="T104" fmla="*/ 30 w 39"/>
                <a:gd name="T105" fmla="*/ 68 h 62"/>
                <a:gd name="T106" fmla="*/ 31 w 39"/>
                <a:gd name="T107" fmla="*/ 66 h 62"/>
                <a:gd name="T108" fmla="*/ 31 w 39"/>
                <a:gd name="T109" fmla="*/ 61 h 62"/>
                <a:gd name="T110" fmla="*/ 33 w 39"/>
                <a:gd name="T111" fmla="*/ 56 h 62"/>
                <a:gd name="T112" fmla="*/ 31 w 39"/>
                <a:gd name="T113" fmla="*/ 44 h 62"/>
                <a:gd name="T114" fmla="*/ 29 w 39"/>
                <a:gd name="T115" fmla="*/ 36 h 62"/>
                <a:gd name="T116" fmla="*/ 27 w 39"/>
                <a:gd name="T117" fmla="*/ 35 h 62"/>
                <a:gd name="T118" fmla="*/ 25 w 39"/>
                <a:gd name="T119" fmla="*/ 33 h 62"/>
                <a:gd name="T120" fmla="*/ 23 w 39"/>
                <a:gd name="T121" fmla="*/ 32 h 62"/>
                <a:gd name="T122" fmla="*/ 20 w 39"/>
                <a:gd name="T123" fmla="*/ 33 h 62"/>
                <a:gd name="T124" fmla="*/ 17 w 39"/>
                <a:gd name="T125" fmla="*/ 35 h 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9" h="62">
                  <a:moveTo>
                    <a:pt x="39" y="0"/>
                  </a:moveTo>
                  <a:lnTo>
                    <a:pt x="39" y="1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6"/>
                  </a:lnTo>
                  <a:lnTo>
                    <a:pt x="22" y="10"/>
                  </a:lnTo>
                  <a:lnTo>
                    <a:pt x="19" y="14"/>
                  </a:lnTo>
                  <a:lnTo>
                    <a:pt x="17" y="19"/>
                  </a:lnTo>
                  <a:lnTo>
                    <a:pt x="15" y="26"/>
                  </a:lnTo>
                  <a:lnTo>
                    <a:pt x="17" y="25"/>
                  </a:lnTo>
                  <a:lnTo>
                    <a:pt x="18" y="24"/>
                  </a:lnTo>
                  <a:lnTo>
                    <a:pt x="21" y="24"/>
                  </a:lnTo>
                  <a:lnTo>
                    <a:pt x="24" y="23"/>
                  </a:lnTo>
                  <a:lnTo>
                    <a:pt x="28" y="24"/>
                  </a:lnTo>
                  <a:lnTo>
                    <a:pt x="31" y="26"/>
                  </a:lnTo>
                  <a:lnTo>
                    <a:pt x="34" y="28"/>
                  </a:lnTo>
                  <a:lnTo>
                    <a:pt x="37" y="32"/>
                  </a:lnTo>
                  <a:lnTo>
                    <a:pt x="38" y="36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6" y="52"/>
                  </a:lnTo>
                  <a:lnTo>
                    <a:pt x="35" y="55"/>
                  </a:lnTo>
                  <a:lnTo>
                    <a:pt x="32" y="57"/>
                  </a:lnTo>
                  <a:lnTo>
                    <a:pt x="30" y="59"/>
                  </a:lnTo>
                  <a:lnTo>
                    <a:pt x="25" y="61"/>
                  </a:lnTo>
                  <a:lnTo>
                    <a:pt x="20" y="62"/>
                  </a:lnTo>
                  <a:lnTo>
                    <a:pt x="15" y="61"/>
                  </a:lnTo>
                  <a:lnTo>
                    <a:pt x="10" y="59"/>
                  </a:lnTo>
                  <a:lnTo>
                    <a:pt x="7" y="57"/>
                  </a:lnTo>
                  <a:lnTo>
                    <a:pt x="5" y="54"/>
                  </a:lnTo>
                  <a:lnTo>
                    <a:pt x="3" y="50"/>
                  </a:lnTo>
                  <a:lnTo>
                    <a:pt x="1" y="44"/>
                  </a:lnTo>
                  <a:lnTo>
                    <a:pt x="0" y="37"/>
                  </a:lnTo>
                  <a:lnTo>
                    <a:pt x="2" y="28"/>
                  </a:lnTo>
                  <a:lnTo>
                    <a:pt x="5" y="19"/>
                  </a:lnTo>
                  <a:lnTo>
                    <a:pt x="9" y="13"/>
                  </a:lnTo>
                  <a:lnTo>
                    <a:pt x="13" y="9"/>
                  </a:lnTo>
                  <a:lnTo>
                    <a:pt x="19" y="5"/>
                  </a:lnTo>
                  <a:lnTo>
                    <a:pt x="28" y="1"/>
                  </a:lnTo>
                  <a:lnTo>
                    <a:pt x="39" y="0"/>
                  </a:lnTo>
                  <a:close/>
                  <a:moveTo>
                    <a:pt x="14" y="29"/>
                  </a:moveTo>
                  <a:lnTo>
                    <a:pt x="14" y="32"/>
                  </a:lnTo>
                  <a:lnTo>
                    <a:pt x="14" y="35"/>
                  </a:lnTo>
                  <a:lnTo>
                    <a:pt x="13" y="38"/>
                  </a:lnTo>
                  <a:lnTo>
                    <a:pt x="14" y="44"/>
                  </a:lnTo>
                  <a:lnTo>
                    <a:pt x="15" y="49"/>
                  </a:lnTo>
                  <a:lnTo>
                    <a:pt x="15" y="53"/>
                  </a:lnTo>
                  <a:lnTo>
                    <a:pt x="17" y="56"/>
                  </a:lnTo>
                  <a:lnTo>
                    <a:pt x="18" y="57"/>
                  </a:lnTo>
                  <a:lnTo>
                    <a:pt x="19" y="59"/>
                  </a:lnTo>
                  <a:lnTo>
                    <a:pt x="21" y="59"/>
                  </a:lnTo>
                  <a:lnTo>
                    <a:pt x="23" y="59"/>
                  </a:lnTo>
                  <a:lnTo>
                    <a:pt x="25" y="57"/>
                  </a:lnTo>
                  <a:lnTo>
                    <a:pt x="26" y="55"/>
                  </a:lnTo>
                  <a:lnTo>
                    <a:pt x="26" y="51"/>
                  </a:lnTo>
                  <a:lnTo>
                    <a:pt x="27" y="47"/>
                  </a:lnTo>
                  <a:lnTo>
                    <a:pt x="26" y="37"/>
                  </a:lnTo>
                  <a:lnTo>
                    <a:pt x="24" y="30"/>
                  </a:lnTo>
                  <a:lnTo>
                    <a:pt x="22" y="29"/>
                  </a:lnTo>
                  <a:lnTo>
                    <a:pt x="21" y="28"/>
                  </a:lnTo>
                  <a:lnTo>
                    <a:pt x="19" y="27"/>
                  </a:lnTo>
                  <a:lnTo>
                    <a:pt x="17" y="28"/>
                  </a:lnTo>
                  <a:lnTo>
                    <a:pt x="14" y="29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15"/>
            <p:cNvSpPr>
              <a:spLocks noChangeAspect="1" noEditPoints="1"/>
            </p:cNvSpPr>
            <p:nvPr/>
          </p:nvSpPr>
          <p:spPr bwMode="auto">
            <a:xfrm>
              <a:off x="2676" y="2985"/>
              <a:ext cx="47" cy="74"/>
            </a:xfrm>
            <a:custGeom>
              <a:avLst/>
              <a:gdLst>
                <a:gd name="T0" fmla="*/ 47 w 39"/>
                <a:gd name="T1" fmla="*/ 37 h 62"/>
                <a:gd name="T2" fmla="*/ 46 w 39"/>
                <a:gd name="T3" fmla="*/ 48 h 62"/>
                <a:gd name="T4" fmla="*/ 43 w 39"/>
                <a:gd name="T5" fmla="*/ 57 h 62"/>
                <a:gd name="T6" fmla="*/ 41 w 39"/>
                <a:gd name="T7" fmla="*/ 62 h 62"/>
                <a:gd name="T8" fmla="*/ 39 w 39"/>
                <a:gd name="T9" fmla="*/ 66 h 62"/>
                <a:gd name="T10" fmla="*/ 36 w 39"/>
                <a:gd name="T11" fmla="*/ 69 h 62"/>
                <a:gd name="T12" fmla="*/ 31 w 39"/>
                <a:gd name="T13" fmla="*/ 72 h 62"/>
                <a:gd name="T14" fmla="*/ 28 w 39"/>
                <a:gd name="T15" fmla="*/ 73 h 62"/>
                <a:gd name="T16" fmla="*/ 24 w 39"/>
                <a:gd name="T17" fmla="*/ 74 h 62"/>
                <a:gd name="T18" fmla="*/ 18 w 39"/>
                <a:gd name="T19" fmla="*/ 73 h 62"/>
                <a:gd name="T20" fmla="*/ 14 w 39"/>
                <a:gd name="T21" fmla="*/ 72 h 62"/>
                <a:gd name="T22" fmla="*/ 10 w 39"/>
                <a:gd name="T23" fmla="*/ 68 h 62"/>
                <a:gd name="T24" fmla="*/ 7 w 39"/>
                <a:gd name="T25" fmla="*/ 63 h 62"/>
                <a:gd name="T26" fmla="*/ 5 w 39"/>
                <a:gd name="T27" fmla="*/ 60 h 62"/>
                <a:gd name="T28" fmla="*/ 2 w 39"/>
                <a:gd name="T29" fmla="*/ 55 h 62"/>
                <a:gd name="T30" fmla="*/ 1 w 39"/>
                <a:gd name="T31" fmla="*/ 47 h 62"/>
                <a:gd name="T32" fmla="*/ 0 w 39"/>
                <a:gd name="T33" fmla="*/ 38 h 62"/>
                <a:gd name="T34" fmla="*/ 1 w 39"/>
                <a:gd name="T35" fmla="*/ 26 h 62"/>
                <a:gd name="T36" fmla="*/ 4 w 39"/>
                <a:gd name="T37" fmla="*/ 17 h 62"/>
                <a:gd name="T38" fmla="*/ 6 w 39"/>
                <a:gd name="T39" fmla="*/ 12 h 62"/>
                <a:gd name="T40" fmla="*/ 8 w 39"/>
                <a:gd name="T41" fmla="*/ 7 h 62"/>
                <a:gd name="T42" fmla="*/ 12 w 39"/>
                <a:gd name="T43" fmla="*/ 5 h 62"/>
                <a:gd name="T44" fmla="*/ 16 w 39"/>
                <a:gd name="T45" fmla="*/ 2 h 62"/>
                <a:gd name="T46" fmla="*/ 19 w 39"/>
                <a:gd name="T47" fmla="*/ 0 h 62"/>
                <a:gd name="T48" fmla="*/ 24 w 39"/>
                <a:gd name="T49" fmla="*/ 0 h 62"/>
                <a:gd name="T50" fmla="*/ 28 w 39"/>
                <a:gd name="T51" fmla="*/ 0 h 62"/>
                <a:gd name="T52" fmla="*/ 31 w 39"/>
                <a:gd name="T53" fmla="*/ 2 h 62"/>
                <a:gd name="T54" fmla="*/ 35 w 39"/>
                <a:gd name="T55" fmla="*/ 5 h 62"/>
                <a:gd name="T56" fmla="*/ 39 w 39"/>
                <a:gd name="T57" fmla="*/ 7 h 62"/>
                <a:gd name="T58" fmla="*/ 41 w 39"/>
                <a:gd name="T59" fmla="*/ 11 h 62"/>
                <a:gd name="T60" fmla="*/ 43 w 39"/>
                <a:gd name="T61" fmla="*/ 16 h 62"/>
                <a:gd name="T62" fmla="*/ 46 w 39"/>
                <a:gd name="T63" fmla="*/ 26 h 62"/>
                <a:gd name="T64" fmla="*/ 47 w 39"/>
                <a:gd name="T65" fmla="*/ 37 h 62"/>
                <a:gd name="T66" fmla="*/ 31 w 39"/>
                <a:gd name="T67" fmla="*/ 37 h 62"/>
                <a:gd name="T68" fmla="*/ 31 w 39"/>
                <a:gd name="T69" fmla="*/ 23 h 62"/>
                <a:gd name="T70" fmla="*/ 30 w 39"/>
                <a:gd name="T71" fmla="*/ 16 h 62"/>
                <a:gd name="T72" fmla="*/ 30 w 39"/>
                <a:gd name="T73" fmla="*/ 11 h 62"/>
                <a:gd name="T74" fmla="*/ 29 w 39"/>
                <a:gd name="T75" fmla="*/ 7 h 62"/>
                <a:gd name="T76" fmla="*/ 28 w 39"/>
                <a:gd name="T77" fmla="*/ 5 h 62"/>
                <a:gd name="T78" fmla="*/ 27 w 39"/>
                <a:gd name="T79" fmla="*/ 4 h 62"/>
                <a:gd name="T80" fmla="*/ 23 w 39"/>
                <a:gd name="T81" fmla="*/ 4 h 62"/>
                <a:gd name="T82" fmla="*/ 22 w 39"/>
                <a:gd name="T83" fmla="*/ 4 h 62"/>
                <a:gd name="T84" fmla="*/ 19 w 39"/>
                <a:gd name="T85" fmla="*/ 5 h 62"/>
                <a:gd name="T86" fmla="*/ 18 w 39"/>
                <a:gd name="T87" fmla="*/ 7 h 62"/>
                <a:gd name="T88" fmla="*/ 17 w 39"/>
                <a:gd name="T89" fmla="*/ 11 h 62"/>
                <a:gd name="T90" fmla="*/ 17 w 39"/>
                <a:gd name="T91" fmla="*/ 17 h 62"/>
                <a:gd name="T92" fmla="*/ 17 w 39"/>
                <a:gd name="T93" fmla="*/ 27 h 62"/>
                <a:gd name="T94" fmla="*/ 16 w 39"/>
                <a:gd name="T95" fmla="*/ 44 h 62"/>
                <a:gd name="T96" fmla="*/ 17 w 39"/>
                <a:gd name="T97" fmla="*/ 56 h 62"/>
                <a:gd name="T98" fmla="*/ 17 w 39"/>
                <a:gd name="T99" fmla="*/ 64 h 62"/>
                <a:gd name="T100" fmla="*/ 18 w 39"/>
                <a:gd name="T101" fmla="*/ 67 h 62"/>
                <a:gd name="T102" fmla="*/ 19 w 39"/>
                <a:gd name="T103" fmla="*/ 69 h 62"/>
                <a:gd name="T104" fmla="*/ 22 w 39"/>
                <a:gd name="T105" fmla="*/ 70 h 62"/>
                <a:gd name="T106" fmla="*/ 24 w 39"/>
                <a:gd name="T107" fmla="*/ 70 h 62"/>
                <a:gd name="T108" fmla="*/ 27 w 39"/>
                <a:gd name="T109" fmla="*/ 70 h 62"/>
                <a:gd name="T110" fmla="*/ 28 w 39"/>
                <a:gd name="T111" fmla="*/ 69 h 62"/>
                <a:gd name="T112" fmla="*/ 29 w 39"/>
                <a:gd name="T113" fmla="*/ 67 h 62"/>
                <a:gd name="T114" fmla="*/ 30 w 39"/>
                <a:gd name="T115" fmla="*/ 63 h 62"/>
                <a:gd name="T116" fmla="*/ 30 w 39"/>
                <a:gd name="T117" fmla="*/ 60 h 62"/>
                <a:gd name="T118" fmla="*/ 31 w 39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62">
                  <a:moveTo>
                    <a:pt x="39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20" y="62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8" y="57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1" y="22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6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8" y="22"/>
                  </a:lnTo>
                  <a:lnTo>
                    <a:pt x="39" y="31"/>
                  </a:lnTo>
                  <a:close/>
                  <a:moveTo>
                    <a:pt x="26" y="31"/>
                  </a:moveTo>
                  <a:lnTo>
                    <a:pt x="26" y="19"/>
                  </a:lnTo>
                  <a:lnTo>
                    <a:pt x="25" y="13"/>
                  </a:lnTo>
                  <a:lnTo>
                    <a:pt x="25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6" y="4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4" y="14"/>
                  </a:lnTo>
                  <a:lnTo>
                    <a:pt x="14" y="23"/>
                  </a:lnTo>
                  <a:lnTo>
                    <a:pt x="13" y="37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8" y="59"/>
                  </a:lnTo>
                  <a:lnTo>
                    <a:pt x="20" y="59"/>
                  </a:lnTo>
                  <a:lnTo>
                    <a:pt x="22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16"/>
            <p:cNvSpPr>
              <a:spLocks noChangeAspect="1"/>
            </p:cNvSpPr>
            <p:nvPr/>
          </p:nvSpPr>
          <p:spPr bwMode="auto">
            <a:xfrm>
              <a:off x="2852" y="2985"/>
              <a:ext cx="37" cy="73"/>
            </a:xfrm>
            <a:custGeom>
              <a:avLst/>
              <a:gdLst>
                <a:gd name="T0" fmla="*/ 27 w 31"/>
                <a:gd name="T1" fmla="*/ 0 h 61"/>
                <a:gd name="T2" fmla="*/ 27 w 31"/>
                <a:gd name="T3" fmla="*/ 59 h 61"/>
                <a:gd name="T4" fmla="*/ 27 w 31"/>
                <a:gd name="T5" fmla="*/ 62 h 61"/>
                <a:gd name="T6" fmla="*/ 27 w 31"/>
                <a:gd name="T7" fmla="*/ 65 h 61"/>
                <a:gd name="T8" fmla="*/ 27 w 31"/>
                <a:gd name="T9" fmla="*/ 67 h 61"/>
                <a:gd name="T10" fmla="*/ 29 w 31"/>
                <a:gd name="T11" fmla="*/ 68 h 61"/>
                <a:gd name="T12" fmla="*/ 30 w 31"/>
                <a:gd name="T13" fmla="*/ 69 h 61"/>
                <a:gd name="T14" fmla="*/ 32 w 31"/>
                <a:gd name="T15" fmla="*/ 71 h 61"/>
                <a:gd name="T16" fmla="*/ 36 w 31"/>
                <a:gd name="T17" fmla="*/ 71 h 61"/>
                <a:gd name="T18" fmla="*/ 37 w 31"/>
                <a:gd name="T19" fmla="*/ 71 h 61"/>
                <a:gd name="T20" fmla="*/ 37 w 31"/>
                <a:gd name="T21" fmla="*/ 73 h 61"/>
                <a:gd name="T22" fmla="*/ 0 w 31"/>
                <a:gd name="T23" fmla="*/ 73 h 61"/>
                <a:gd name="T24" fmla="*/ 0 w 31"/>
                <a:gd name="T25" fmla="*/ 71 h 61"/>
                <a:gd name="T26" fmla="*/ 2 w 31"/>
                <a:gd name="T27" fmla="*/ 71 h 61"/>
                <a:gd name="T28" fmla="*/ 6 w 31"/>
                <a:gd name="T29" fmla="*/ 71 h 61"/>
                <a:gd name="T30" fmla="*/ 8 w 31"/>
                <a:gd name="T31" fmla="*/ 69 h 61"/>
                <a:gd name="T32" fmla="*/ 10 w 31"/>
                <a:gd name="T33" fmla="*/ 68 h 61"/>
                <a:gd name="T34" fmla="*/ 11 w 31"/>
                <a:gd name="T35" fmla="*/ 67 h 61"/>
                <a:gd name="T36" fmla="*/ 11 w 31"/>
                <a:gd name="T37" fmla="*/ 65 h 61"/>
                <a:gd name="T38" fmla="*/ 11 w 31"/>
                <a:gd name="T39" fmla="*/ 62 h 61"/>
                <a:gd name="T40" fmla="*/ 11 w 31"/>
                <a:gd name="T41" fmla="*/ 59 h 61"/>
                <a:gd name="T42" fmla="*/ 11 w 31"/>
                <a:gd name="T43" fmla="*/ 22 h 61"/>
                <a:gd name="T44" fmla="*/ 11 w 31"/>
                <a:gd name="T45" fmla="*/ 18 h 61"/>
                <a:gd name="T46" fmla="*/ 11 w 31"/>
                <a:gd name="T47" fmla="*/ 16 h 61"/>
                <a:gd name="T48" fmla="*/ 11 w 31"/>
                <a:gd name="T49" fmla="*/ 14 h 61"/>
                <a:gd name="T50" fmla="*/ 10 w 31"/>
                <a:gd name="T51" fmla="*/ 14 h 61"/>
                <a:gd name="T52" fmla="*/ 8 w 31"/>
                <a:gd name="T53" fmla="*/ 13 h 61"/>
                <a:gd name="T54" fmla="*/ 7 w 31"/>
                <a:gd name="T55" fmla="*/ 13 h 61"/>
                <a:gd name="T56" fmla="*/ 4 w 31"/>
                <a:gd name="T57" fmla="*/ 13 h 61"/>
                <a:gd name="T58" fmla="*/ 1 w 31"/>
                <a:gd name="T59" fmla="*/ 14 h 61"/>
                <a:gd name="T60" fmla="*/ 0 w 31"/>
                <a:gd name="T61" fmla="*/ 12 h 61"/>
                <a:gd name="T62" fmla="*/ 25 w 31"/>
                <a:gd name="T63" fmla="*/ 0 h 61"/>
                <a:gd name="T64" fmla="*/ 27 w 31"/>
                <a:gd name="T65" fmla="*/ 0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61">
                  <a:moveTo>
                    <a:pt x="23" y="0"/>
                  </a:moveTo>
                  <a:lnTo>
                    <a:pt x="23" y="49"/>
                  </a:lnTo>
                  <a:lnTo>
                    <a:pt x="23" y="52"/>
                  </a:lnTo>
                  <a:lnTo>
                    <a:pt x="23" y="54"/>
                  </a:lnTo>
                  <a:lnTo>
                    <a:pt x="23" y="56"/>
                  </a:lnTo>
                  <a:lnTo>
                    <a:pt x="24" y="57"/>
                  </a:lnTo>
                  <a:lnTo>
                    <a:pt x="25" y="58"/>
                  </a:lnTo>
                  <a:lnTo>
                    <a:pt x="27" y="59"/>
                  </a:lnTo>
                  <a:lnTo>
                    <a:pt x="30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5" y="59"/>
                  </a:lnTo>
                  <a:lnTo>
                    <a:pt x="7" y="58"/>
                  </a:lnTo>
                  <a:lnTo>
                    <a:pt x="8" y="57"/>
                  </a:lnTo>
                  <a:lnTo>
                    <a:pt x="9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9"/>
                  </a:lnTo>
                  <a:lnTo>
                    <a:pt x="9" y="18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17"/>
            <p:cNvSpPr>
              <a:spLocks noChangeAspect="1"/>
            </p:cNvSpPr>
            <p:nvPr/>
          </p:nvSpPr>
          <p:spPr bwMode="auto">
            <a:xfrm>
              <a:off x="2901" y="2986"/>
              <a:ext cx="47" cy="72"/>
            </a:xfrm>
            <a:custGeom>
              <a:avLst/>
              <a:gdLst>
                <a:gd name="T0" fmla="*/ 16 w 39"/>
                <a:gd name="T1" fmla="*/ 72 h 60"/>
                <a:gd name="T2" fmla="*/ 36 w 39"/>
                <a:gd name="T3" fmla="*/ 13 h 60"/>
                <a:gd name="T4" fmla="*/ 20 w 39"/>
                <a:gd name="T5" fmla="*/ 13 h 60"/>
                <a:gd name="T6" fmla="*/ 16 w 39"/>
                <a:gd name="T7" fmla="*/ 13 h 60"/>
                <a:gd name="T8" fmla="*/ 11 w 39"/>
                <a:gd name="T9" fmla="*/ 14 h 60"/>
                <a:gd name="T10" fmla="*/ 7 w 39"/>
                <a:gd name="T11" fmla="*/ 16 h 60"/>
                <a:gd name="T12" fmla="*/ 5 w 39"/>
                <a:gd name="T13" fmla="*/ 18 h 60"/>
                <a:gd name="T14" fmla="*/ 2 w 39"/>
                <a:gd name="T15" fmla="*/ 22 h 60"/>
                <a:gd name="T16" fmla="*/ 0 w 39"/>
                <a:gd name="T17" fmla="*/ 22 h 60"/>
                <a:gd name="T18" fmla="*/ 6 w 39"/>
                <a:gd name="T19" fmla="*/ 0 h 60"/>
                <a:gd name="T20" fmla="*/ 47 w 39"/>
                <a:gd name="T21" fmla="*/ 0 h 60"/>
                <a:gd name="T22" fmla="*/ 23 w 39"/>
                <a:gd name="T23" fmla="*/ 72 h 60"/>
                <a:gd name="T24" fmla="*/ 16 w 39"/>
                <a:gd name="T25" fmla="*/ 72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9" h="60">
                  <a:moveTo>
                    <a:pt x="13" y="60"/>
                  </a:moveTo>
                  <a:lnTo>
                    <a:pt x="30" y="11"/>
                  </a:lnTo>
                  <a:lnTo>
                    <a:pt x="17" y="11"/>
                  </a:lnTo>
                  <a:lnTo>
                    <a:pt x="13" y="11"/>
                  </a:lnTo>
                  <a:lnTo>
                    <a:pt x="9" y="12"/>
                  </a:lnTo>
                  <a:lnTo>
                    <a:pt x="6" y="13"/>
                  </a:lnTo>
                  <a:lnTo>
                    <a:pt x="4" y="15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5" y="0"/>
                  </a:lnTo>
                  <a:lnTo>
                    <a:pt x="39" y="0"/>
                  </a:lnTo>
                  <a:lnTo>
                    <a:pt x="19" y="60"/>
                  </a:lnTo>
                  <a:lnTo>
                    <a:pt x="13" y="6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118"/>
            <p:cNvSpPr>
              <a:spLocks noChangeAspect="1" noEditPoints="1"/>
            </p:cNvSpPr>
            <p:nvPr/>
          </p:nvSpPr>
          <p:spPr bwMode="auto">
            <a:xfrm>
              <a:off x="2955" y="2985"/>
              <a:ext cx="47" cy="74"/>
            </a:xfrm>
            <a:custGeom>
              <a:avLst/>
              <a:gdLst>
                <a:gd name="T0" fmla="*/ 47 w 39"/>
                <a:gd name="T1" fmla="*/ 37 h 62"/>
                <a:gd name="T2" fmla="*/ 46 w 39"/>
                <a:gd name="T3" fmla="*/ 48 h 62"/>
                <a:gd name="T4" fmla="*/ 43 w 39"/>
                <a:gd name="T5" fmla="*/ 57 h 62"/>
                <a:gd name="T6" fmla="*/ 41 w 39"/>
                <a:gd name="T7" fmla="*/ 62 h 62"/>
                <a:gd name="T8" fmla="*/ 39 w 39"/>
                <a:gd name="T9" fmla="*/ 66 h 62"/>
                <a:gd name="T10" fmla="*/ 36 w 39"/>
                <a:gd name="T11" fmla="*/ 69 h 62"/>
                <a:gd name="T12" fmla="*/ 31 w 39"/>
                <a:gd name="T13" fmla="*/ 72 h 62"/>
                <a:gd name="T14" fmla="*/ 28 w 39"/>
                <a:gd name="T15" fmla="*/ 73 h 62"/>
                <a:gd name="T16" fmla="*/ 24 w 39"/>
                <a:gd name="T17" fmla="*/ 74 h 62"/>
                <a:gd name="T18" fmla="*/ 18 w 39"/>
                <a:gd name="T19" fmla="*/ 73 h 62"/>
                <a:gd name="T20" fmla="*/ 14 w 39"/>
                <a:gd name="T21" fmla="*/ 72 h 62"/>
                <a:gd name="T22" fmla="*/ 10 w 39"/>
                <a:gd name="T23" fmla="*/ 68 h 62"/>
                <a:gd name="T24" fmla="*/ 7 w 39"/>
                <a:gd name="T25" fmla="*/ 63 h 62"/>
                <a:gd name="T26" fmla="*/ 5 w 39"/>
                <a:gd name="T27" fmla="*/ 60 h 62"/>
                <a:gd name="T28" fmla="*/ 2 w 39"/>
                <a:gd name="T29" fmla="*/ 55 h 62"/>
                <a:gd name="T30" fmla="*/ 1 w 39"/>
                <a:gd name="T31" fmla="*/ 47 h 62"/>
                <a:gd name="T32" fmla="*/ 0 w 39"/>
                <a:gd name="T33" fmla="*/ 38 h 62"/>
                <a:gd name="T34" fmla="*/ 1 w 39"/>
                <a:gd name="T35" fmla="*/ 26 h 62"/>
                <a:gd name="T36" fmla="*/ 4 w 39"/>
                <a:gd name="T37" fmla="*/ 17 h 62"/>
                <a:gd name="T38" fmla="*/ 6 w 39"/>
                <a:gd name="T39" fmla="*/ 12 h 62"/>
                <a:gd name="T40" fmla="*/ 8 w 39"/>
                <a:gd name="T41" fmla="*/ 7 h 62"/>
                <a:gd name="T42" fmla="*/ 12 w 39"/>
                <a:gd name="T43" fmla="*/ 5 h 62"/>
                <a:gd name="T44" fmla="*/ 16 w 39"/>
                <a:gd name="T45" fmla="*/ 2 h 62"/>
                <a:gd name="T46" fmla="*/ 19 w 39"/>
                <a:gd name="T47" fmla="*/ 0 h 62"/>
                <a:gd name="T48" fmla="*/ 24 w 39"/>
                <a:gd name="T49" fmla="*/ 0 h 62"/>
                <a:gd name="T50" fmla="*/ 28 w 39"/>
                <a:gd name="T51" fmla="*/ 0 h 62"/>
                <a:gd name="T52" fmla="*/ 31 w 39"/>
                <a:gd name="T53" fmla="*/ 2 h 62"/>
                <a:gd name="T54" fmla="*/ 35 w 39"/>
                <a:gd name="T55" fmla="*/ 5 h 62"/>
                <a:gd name="T56" fmla="*/ 39 w 39"/>
                <a:gd name="T57" fmla="*/ 7 h 62"/>
                <a:gd name="T58" fmla="*/ 41 w 39"/>
                <a:gd name="T59" fmla="*/ 11 h 62"/>
                <a:gd name="T60" fmla="*/ 43 w 39"/>
                <a:gd name="T61" fmla="*/ 16 h 62"/>
                <a:gd name="T62" fmla="*/ 46 w 39"/>
                <a:gd name="T63" fmla="*/ 26 h 62"/>
                <a:gd name="T64" fmla="*/ 47 w 39"/>
                <a:gd name="T65" fmla="*/ 37 h 62"/>
                <a:gd name="T66" fmla="*/ 31 w 39"/>
                <a:gd name="T67" fmla="*/ 37 h 62"/>
                <a:gd name="T68" fmla="*/ 31 w 39"/>
                <a:gd name="T69" fmla="*/ 23 h 62"/>
                <a:gd name="T70" fmla="*/ 30 w 39"/>
                <a:gd name="T71" fmla="*/ 16 h 62"/>
                <a:gd name="T72" fmla="*/ 30 w 39"/>
                <a:gd name="T73" fmla="*/ 11 h 62"/>
                <a:gd name="T74" fmla="*/ 29 w 39"/>
                <a:gd name="T75" fmla="*/ 7 h 62"/>
                <a:gd name="T76" fmla="*/ 28 w 39"/>
                <a:gd name="T77" fmla="*/ 5 h 62"/>
                <a:gd name="T78" fmla="*/ 27 w 39"/>
                <a:gd name="T79" fmla="*/ 4 h 62"/>
                <a:gd name="T80" fmla="*/ 23 w 39"/>
                <a:gd name="T81" fmla="*/ 4 h 62"/>
                <a:gd name="T82" fmla="*/ 22 w 39"/>
                <a:gd name="T83" fmla="*/ 4 h 62"/>
                <a:gd name="T84" fmla="*/ 19 w 39"/>
                <a:gd name="T85" fmla="*/ 5 h 62"/>
                <a:gd name="T86" fmla="*/ 18 w 39"/>
                <a:gd name="T87" fmla="*/ 7 h 62"/>
                <a:gd name="T88" fmla="*/ 17 w 39"/>
                <a:gd name="T89" fmla="*/ 11 h 62"/>
                <a:gd name="T90" fmla="*/ 17 w 39"/>
                <a:gd name="T91" fmla="*/ 17 h 62"/>
                <a:gd name="T92" fmla="*/ 17 w 39"/>
                <a:gd name="T93" fmla="*/ 27 h 62"/>
                <a:gd name="T94" fmla="*/ 16 w 39"/>
                <a:gd name="T95" fmla="*/ 44 h 62"/>
                <a:gd name="T96" fmla="*/ 17 w 39"/>
                <a:gd name="T97" fmla="*/ 56 h 62"/>
                <a:gd name="T98" fmla="*/ 17 w 39"/>
                <a:gd name="T99" fmla="*/ 64 h 62"/>
                <a:gd name="T100" fmla="*/ 18 w 39"/>
                <a:gd name="T101" fmla="*/ 67 h 62"/>
                <a:gd name="T102" fmla="*/ 19 w 39"/>
                <a:gd name="T103" fmla="*/ 69 h 62"/>
                <a:gd name="T104" fmla="*/ 22 w 39"/>
                <a:gd name="T105" fmla="*/ 70 h 62"/>
                <a:gd name="T106" fmla="*/ 24 w 39"/>
                <a:gd name="T107" fmla="*/ 70 h 62"/>
                <a:gd name="T108" fmla="*/ 27 w 39"/>
                <a:gd name="T109" fmla="*/ 70 h 62"/>
                <a:gd name="T110" fmla="*/ 28 w 39"/>
                <a:gd name="T111" fmla="*/ 69 h 62"/>
                <a:gd name="T112" fmla="*/ 29 w 39"/>
                <a:gd name="T113" fmla="*/ 67 h 62"/>
                <a:gd name="T114" fmla="*/ 30 w 39"/>
                <a:gd name="T115" fmla="*/ 63 h 62"/>
                <a:gd name="T116" fmla="*/ 30 w 39"/>
                <a:gd name="T117" fmla="*/ 60 h 62"/>
                <a:gd name="T118" fmla="*/ 31 w 39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62">
                  <a:moveTo>
                    <a:pt x="39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20" y="62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8" y="57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1" y="22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6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8" y="22"/>
                  </a:lnTo>
                  <a:lnTo>
                    <a:pt x="39" y="31"/>
                  </a:lnTo>
                  <a:close/>
                  <a:moveTo>
                    <a:pt x="26" y="31"/>
                  </a:moveTo>
                  <a:lnTo>
                    <a:pt x="26" y="19"/>
                  </a:lnTo>
                  <a:lnTo>
                    <a:pt x="25" y="13"/>
                  </a:lnTo>
                  <a:lnTo>
                    <a:pt x="25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6" y="4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4" y="14"/>
                  </a:lnTo>
                  <a:lnTo>
                    <a:pt x="14" y="23"/>
                  </a:lnTo>
                  <a:lnTo>
                    <a:pt x="13" y="37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8" y="59"/>
                  </a:lnTo>
                  <a:lnTo>
                    <a:pt x="20" y="59"/>
                  </a:lnTo>
                  <a:lnTo>
                    <a:pt x="22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Freeform 119"/>
            <p:cNvSpPr>
              <a:spLocks noChangeAspect="1"/>
            </p:cNvSpPr>
            <p:nvPr/>
          </p:nvSpPr>
          <p:spPr bwMode="auto">
            <a:xfrm>
              <a:off x="3131" y="2985"/>
              <a:ext cx="38" cy="73"/>
            </a:xfrm>
            <a:custGeom>
              <a:avLst/>
              <a:gdLst>
                <a:gd name="T0" fmla="*/ 28 w 31"/>
                <a:gd name="T1" fmla="*/ 0 h 61"/>
                <a:gd name="T2" fmla="*/ 28 w 31"/>
                <a:gd name="T3" fmla="*/ 59 h 61"/>
                <a:gd name="T4" fmla="*/ 28 w 31"/>
                <a:gd name="T5" fmla="*/ 62 h 61"/>
                <a:gd name="T6" fmla="*/ 28 w 31"/>
                <a:gd name="T7" fmla="*/ 65 h 61"/>
                <a:gd name="T8" fmla="*/ 28 w 31"/>
                <a:gd name="T9" fmla="*/ 67 h 61"/>
                <a:gd name="T10" fmla="*/ 29 w 31"/>
                <a:gd name="T11" fmla="*/ 68 h 61"/>
                <a:gd name="T12" fmla="*/ 31 w 31"/>
                <a:gd name="T13" fmla="*/ 69 h 61"/>
                <a:gd name="T14" fmla="*/ 33 w 31"/>
                <a:gd name="T15" fmla="*/ 71 h 61"/>
                <a:gd name="T16" fmla="*/ 37 w 31"/>
                <a:gd name="T17" fmla="*/ 71 h 61"/>
                <a:gd name="T18" fmla="*/ 38 w 31"/>
                <a:gd name="T19" fmla="*/ 71 h 61"/>
                <a:gd name="T20" fmla="*/ 38 w 31"/>
                <a:gd name="T21" fmla="*/ 73 h 61"/>
                <a:gd name="T22" fmla="*/ 0 w 31"/>
                <a:gd name="T23" fmla="*/ 73 h 61"/>
                <a:gd name="T24" fmla="*/ 0 w 31"/>
                <a:gd name="T25" fmla="*/ 71 h 61"/>
                <a:gd name="T26" fmla="*/ 2 w 31"/>
                <a:gd name="T27" fmla="*/ 71 h 61"/>
                <a:gd name="T28" fmla="*/ 6 w 31"/>
                <a:gd name="T29" fmla="*/ 71 h 61"/>
                <a:gd name="T30" fmla="*/ 9 w 31"/>
                <a:gd name="T31" fmla="*/ 69 h 61"/>
                <a:gd name="T32" fmla="*/ 10 w 31"/>
                <a:gd name="T33" fmla="*/ 68 h 61"/>
                <a:gd name="T34" fmla="*/ 11 w 31"/>
                <a:gd name="T35" fmla="*/ 67 h 61"/>
                <a:gd name="T36" fmla="*/ 11 w 31"/>
                <a:gd name="T37" fmla="*/ 65 h 61"/>
                <a:gd name="T38" fmla="*/ 11 w 31"/>
                <a:gd name="T39" fmla="*/ 62 h 61"/>
                <a:gd name="T40" fmla="*/ 11 w 31"/>
                <a:gd name="T41" fmla="*/ 59 h 61"/>
                <a:gd name="T42" fmla="*/ 11 w 31"/>
                <a:gd name="T43" fmla="*/ 22 h 61"/>
                <a:gd name="T44" fmla="*/ 11 w 31"/>
                <a:gd name="T45" fmla="*/ 18 h 61"/>
                <a:gd name="T46" fmla="*/ 11 w 31"/>
                <a:gd name="T47" fmla="*/ 16 h 61"/>
                <a:gd name="T48" fmla="*/ 11 w 31"/>
                <a:gd name="T49" fmla="*/ 14 h 61"/>
                <a:gd name="T50" fmla="*/ 10 w 31"/>
                <a:gd name="T51" fmla="*/ 14 h 61"/>
                <a:gd name="T52" fmla="*/ 9 w 31"/>
                <a:gd name="T53" fmla="*/ 13 h 61"/>
                <a:gd name="T54" fmla="*/ 7 w 31"/>
                <a:gd name="T55" fmla="*/ 13 h 61"/>
                <a:gd name="T56" fmla="*/ 4 w 31"/>
                <a:gd name="T57" fmla="*/ 13 h 61"/>
                <a:gd name="T58" fmla="*/ 1 w 31"/>
                <a:gd name="T59" fmla="*/ 14 h 61"/>
                <a:gd name="T60" fmla="*/ 0 w 31"/>
                <a:gd name="T61" fmla="*/ 12 h 61"/>
                <a:gd name="T62" fmla="*/ 26 w 31"/>
                <a:gd name="T63" fmla="*/ 0 h 61"/>
                <a:gd name="T64" fmla="*/ 28 w 31"/>
                <a:gd name="T65" fmla="*/ 0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61">
                  <a:moveTo>
                    <a:pt x="23" y="0"/>
                  </a:moveTo>
                  <a:lnTo>
                    <a:pt x="23" y="49"/>
                  </a:lnTo>
                  <a:lnTo>
                    <a:pt x="23" y="52"/>
                  </a:lnTo>
                  <a:lnTo>
                    <a:pt x="23" y="54"/>
                  </a:lnTo>
                  <a:lnTo>
                    <a:pt x="23" y="56"/>
                  </a:lnTo>
                  <a:lnTo>
                    <a:pt x="24" y="57"/>
                  </a:lnTo>
                  <a:lnTo>
                    <a:pt x="25" y="58"/>
                  </a:lnTo>
                  <a:lnTo>
                    <a:pt x="27" y="59"/>
                  </a:lnTo>
                  <a:lnTo>
                    <a:pt x="30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5" y="59"/>
                  </a:lnTo>
                  <a:lnTo>
                    <a:pt x="7" y="58"/>
                  </a:lnTo>
                  <a:lnTo>
                    <a:pt x="8" y="57"/>
                  </a:lnTo>
                  <a:lnTo>
                    <a:pt x="9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9"/>
                  </a:lnTo>
                  <a:lnTo>
                    <a:pt x="9" y="18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Freeform 120"/>
            <p:cNvSpPr>
              <a:spLocks noChangeAspect="1" noEditPoints="1"/>
            </p:cNvSpPr>
            <p:nvPr/>
          </p:nvSpPr>
          <p:spPr bwMode="auto">
            <a:xfrm>
              <a:off x="3181" y="2985"/>
              <a:ext cx="46" cy="74"/>
            </a:xfrm>
            <a:custGeom>
              <a:avLst/>
              <a:gdLst>
                <a:gd name="T0" fmla="*/ 37 w 39"/>
                <a:gd name="T1" fmla="*/ 36 h 62"/>
                <a:gd name="T2" fmla="*/ 42 w 39"/>
                <a:gd name="T3" fmla="*/ 43 h 62"/>
                <a:gd name="T4" fmla="*/ 46 w 39"/>
                <a:gd name="T5" fmla="*/ 54 h 62"/>
                <a:gd name="T6" fmla="*/ 42 w 39"/>
                <a:gd name="T7" fmla="*/ 63 h 62"/>
                <a:gd name="T8" fmla="*/ 34 w 39"/>
                <a:gd name="T9" fmla="*/ 72 h 62"/>
                <a:gd name="T10" fmla="*/ 22 w 39"/>
                <a:gd name="T11" fmla="*/ 74 h 62"/>
                <a:gd name="T12" fmla="*/ 11 w 39"/>
                <a:gd name="T13" fmla="*/ 72 h 62"/>
                <a:gd name="T14" fmla="*/ 2 w 39"/>
                <a:gd name="T15" fmla="*/ 66 h 62"/>
                <a:gd name="T16" fmla="*/ 0 w 39"/>
                <a:gd name="T17" fmla="*/ 56 h 62"/>
                <a:gd name="T18" fmla="*/ 2 w 39"/>
                <a:gd name="T19" fmla="*/ 49 h 62"/>
                <a:gd name="T20" fmla="*/ 6 w 39"/>
                <a:gd name="T21" fmla="*/ 43 h 62"/>
                <a:gd name="T22" fmla="*/ 15 w 39"/>
                <a:gd name="T23" fmla="*/ 38 h 62"/>
                <a:gd name="T24" fmla="*/ 6 w 39"/>
                <a:gd name="T25" fmla="*/ 31 h 62"/>
                <a:gd name="T26" fmla="*/ 2 w 39"/>
                <a:gd name="T27" fmla="*/ 23 h 62"/>
                <a:gd name="T28" fmla="*/ 2 w 39"/>
                <a:gd name="T29" fmla="*/ 13 h 62"/>
                <a:gd name="T30" fmla="*/ 7 w 39"/>
                <a:gd name="T31" fmla="*/ 6 h 62"/>
                <a:gd name="T32" fmla="*/ 18 w 39"/>
                <a:gd name="T33" fmla="*/ 1 h 62"/>
                <a:gd name="T34" fmla="*/ 29 w 39"/>
                <a:gd name="T35" fmla="*/ 1 h 62"/>
                <a:gd name="T36" fmla="*/ 39 w 39"/>
                <a:gd name="T37" fmla="*/ 5 h 62"/>
                <a:gd name="T38" fmla="*/ 44 w 39"/>
                <a:gd name="T39" fmla="*/ 12 h 62"/>
                <a:gd name="T40" fmla="*/ 44 w 39"/>
                <a:gd name="T41" fmla="*/ 21 h 62"/>
                <a:gd name="T42" fmla="*/ 38 w 39"/>
                <a:gd name="T43" fmla="*/ 29 h 62"/>
                <a:gd name="T44" fmla="*/ 28 w 39"/>
                <a:gd name="T45" fmla="*/ 29 h 62"/>
                <a:gd name="T46" fmla="*/ 32 w 39"/>
                <a:gd name="T47" fmla="*/ 24 h 62"/>
                <a:gd name="T48" fmla="*/ 33 w 39"/>
                <a:gd name="T49" fmla="*/ 17 h 62"/>
                <a:gd name="T50" fmla="*/ 31 w 39"/>
                <a:gd name="T51" fmla="*/ 8 h 62"/>
                <a:gd name="T52" fmla="*/ 27 w 39"/>
                <a:gd name="T53" fmla="*/ 4 h 62"/>
                <a:gd name="T54" fmla="*/ 21 w 39"/>
                <a:gd name="T55" fmla="*/ 4 h 62"/>
                <a:gd name="T56" fmla="*/ 17 w 39"/>
                <a:gd name="T57" fmla="*/ 8 h 62"/>
                <a:gd name="T58" fmla="*/ 17 w 39"/>
                <a:gd name="T59" fmla="*/ 16 h 62"/>
                <a:gd name="T60" fmla="*/ 21 w 39"/>
                <a:gd name="T61" fmla="*/ 23 h 62"/>
                <a:gd name="T62" fmla="*/ 28 w 39"/>
                <a:gd name="T63" fmla="*/ 29 h 62"/>
                <a:gd name="T64" fmla="*/ 17 w 39"/>
                <a:gd name="T65" fmla="*/ 42 h 62"/>
                <a:gd name="T66" fmla="*/ 14 w 39"/>
                <a:gd name="T67" fmla="*/ 45 h 62"/>
                <a:gd name="T68" fmla="*/ 13 w 39"/>
                <a:gd name="T69" fmla="*/ 53 h 62"/>
                <a:gd name="T70" fmla="*/ 13 w 39"/>
                <a:gd name="T71" fmla="*/ 61 h 62"/>
                <a:gd name="T72" fmla="*/ 15 w 39"/>
                <a:gd name="T73" fmla="*/ 67 h 62"/>
                <a:gd name="T74" fmla="*/ 20 w 39"/>
                <a:gd name="T75" fmla="*/ 70 h 62"/>
                <a:gd name="T76" fmla="*/ 26 w 39"/>
                <a:gd name="T77" fmla="*/ 70 h 62"/>
                <a:gd name="T78" fmla="*/ 31 w 39"/>
                <a:gd name="T79" fmla="*/ 64 h 62"/>
                <a:gd name="T80" fmla="*/ 28 w 39"/>
                <a:gd name="T81" fmla="*/ 50 h 6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9" h="62">
                  <a:moveTo>
                    <a:pt x="28" y="27"/>
                  </a:moveTo>
                  <a:lnTo>
                    <a:pt x="31" y="30"/>
                  </a:lnTo>
                  <a:lnTo>
                    <a:pt x="34" y="33"/>
                  </a:lnTo>
                  <a:lnTo>
                    <a:pt x="36" y="36"/>
                  </a:lnTo>
                  <a:lnTo>
                    <a:pt x="38" y="40"/>
                  </a:lnTo>
                  <a:lnTo>
                    <a:pt x="39" y="45"/>
                  </a:lnTo>
                  <a:lnTo>
                    <a:pt x="38" y="49"/>
                  </a:lnTo>
                  <a:lnTo>
                    <a:pt x="36" y="53"/>
                  </a:lnTo>
                  <a:lnTo>
                    <a:pt x="33" y="57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19" y="62"/>
                  </a:lnTo>
                  <a:lnTo>
                    <a:pt x="13" y="61"/>
                  </a:lnTo>
                  <a:lnTo>
                    <a:pt x="9" y="60"/>
                  </a:lnTo>
                  <a:lnTo>
                    <a:pt x="5" y="58"/>
                  </a:lnTo>
                  <a:lnTo>
                    <a:pt x="2" y="55"/>
                  </a:lnTo>
                  <a:lnTo>
                    <a:pt x="1" y="51"/>
                  </a:lnTo>
                  <a:lnTo>
                    <a:pt x="0" y="47"/>
                  </a:lnTo>
                  <a:lnTo>
                    <a:pt x="1" y="44"/>
                  </a:lnTo>
                  <a:lnTo>
                    <a:pt x="2" y="41"/>
                  </a:lnTo>
                  <a:lnTo>
                    <a:pt x="3" y="39"/>
                  </a:lnTo>
                  <a:lnTo>
                    <a:pt x="5" y="36"/>
                  </a:lnTo>
                  <a:lnTo>
                    <a:pt x="9" y="34"/>
                  </a:lnTo>
                  <a:lnTo>
                    <a:pt x="13" y="32"/>
                  </a:lnTo>
                  <a:lnTo>
                    <a:pt x="8" y="29"/>
                  </a:lnTo>
                  <a:lnTo>
                    <a:pt x="5" y="26"/>
                  </a:lnTo>
                  <a:lnTo>
                    <a:pt x="3" y="23"/>
                  </a:lnTo>
                  <a:lnTo>
                    <a:pt x="2" y="19"/>
                  </a:lnTo>
                  <a:lnTo>
                    <a:pt x="1" y="15"/>
                  </a:lnTo>
                  <a:lnTo>
                    <a:pt x="2" y="11"/>
                  </a:lnTo>
                  <a:lnTo>
                    <a:pt x="3" y="8"/>
                  </a:lnTo>
                  <a:lnTo>
                    <a:pt x="6" y="5"/>
                  </a:lnTo>
                  <a:lnTo>
                    <a:pt x="10" y="2"/>
                  </a:lnTo>
                  <a:lnTo>
                    <a:pt x="15" y="1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0" y="2"/>
                  </a:lnTo>
                  <a:lnTo>
                    <a:pt x="33" y="4"/>
                  </a:lnTo>
                  <a:lnTo>
                    <a:pt x="36" y="7"/>
                  </a:lnTo>
                  <a:lnTo>
                    <a:pt x="37" y="10"/>
                  </a:lnTo>
                  <a:lnTo>
                    <a:pt x="38" y="14"/>
                  </a:lnTo>
                  <a:lnTo>
                    <a:pt x="37" y="18"/>
                  </a:lnTo>
                  <a:lnTo>
                    <a:pt x="35" y="21"/>
                  </a:lnTo>
                  <a:lnTo>
                    <a:pt x="32" y="24"/>
                  </a:lnTo>
                  <a:lnTo>
                    <a:pt x="28" y="27"/>
                  </a:lnTo>
                  <a:close/>
                  <a:moveTo>
                    <a:pt x="24" y="24"/>
                  </a:moveTo>
                  <a:lnTo>
                    <a:pt x="26" y="22"/>
                  </a:lnTo>
                  <a:lnTo>
                    <a:pt x="27" y="20"/>
                  </a:lnTo>
                  <a:lnTo>
                    <a:pt x="27" y="17"/>
                  </a:lnTo>
                  <a:lnTo>
                    <a:pt x="28" y="14"/>
                  </a:lnTo>
                  <a:lnTo>
                    <a:pt x="27" y="10"/>
                  </a:lnTo>
                  <a:lnTo>
                    <a:pt x="26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0" y="3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14" y="7"/>
                  </a:lnTo>
                  <a:lnTo>
                    <a:pt x="13" y="10"/>
                  </a:lnTo>
                  <a:lnTo>
                    <a:pt x="14" y="13"/>
                  </a:lnTo>
                  <a:lnTo>
                    <a:pt x="16" y="17"/>
                  </a:lnTo>
                  <a:lnTo>
                    <a:pt x="18" y="19"/>
                  </a:lnTo>
                  <a:lnTo>
                    <a:pt x="21" y="22"/>
                  </a:lnTo>
                  <a:lnTo>
                    <a:pt x="24" y="24"/>
                  </a:lnTo>
                  <a:close/>
                  <a:moveTo>
                    <a:pt x="16" y="34"/>
                  </a:moveTo>
                  <a:lnTo>
                    <a:pt x="14" y="35"/>
                  </a:lnTo>
                  <a:lnTo>
                    <a:pt x="13" y="37"/>
                  </a:lnTo>
                  <a:lnTo>
                    <a:pt x="12" y="38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7"/>
                  </a:lnTo>
                  <a:lnTo>
                    <a:pt x="11" y="51"/>
                  </a:lnTo>
                  <a:lnTo>
                    <a:pt x="12" y="54"/>
                  </a:lnTo>
                  <a:lnTo>
                    <a:pt x="13" y="56"/>
                  </a:lnTo>
                  <a:lnTo>
                    <a:pt x="15" y="58"/>
                  </a:lnTo>
                  <a:lnTo>
                    <a:pt x="17" y="59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24" y="57"/>
                  </a:lnTo>
                  <a:lnTo>
                    <a:pt x="26" y="54"/>
                  </a:lnTo>
                  <a:lnTo>
                    <a:pt x="27" y="51"/>
                  </a:lnTo>
                  <a:lnTo>
                    <a:pt x="24" y="42"/>
                  </a:lnTo>
                  <a:lnTo>
                    <a:pt x="16" y="34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Freeform 121"/>
            <p:cNvSpPr>
              <a:spLocks noChangeAspect="1" noEditPoints="1"/>
            </p:cNvSpPr>
            <p:nvPr/>
          </p:nvSpPr>
          <p:spPr bwMode="auto">
            <a:xfrm>
              <a:off x="3235" y="2985"/>
              <a:ext cx="46" cy="74"/>
            </a:xfrm>
            <a:custGeom>
              <a:avLst/>
              <a:gdLst>
                <a:gd name="T0" fmla="*/ 46 w 39"/>
                <a:gd name="T1" fmla="*/ 37 h 62"/>
                <a:gd name="T2" fmla="*/ 45 w 39"/>
                <a:gd name="T3" fmla="*/ 48 h 62"/>
                <a:gd name="T4" fmla="*/ 42 w 39"/>
                <a:gd name="T5" fmla="*/ 57 h 62"/>
                <a:gd name="T6" fmla="*/ 40 w 39"/>
                <a:gd name="T7" fmla="*/ 62 h 62"/>
                <a:gd name="T8" fmla="*/ 38 w 39"/>
                <a:gd name="T9" fmla="*/ 66 h 62"/>
                <a:gd name="T10" fmla="*/ 35 w 39"/>
                <a:gd name="T11" fmla="*/ 69 h 62"/>
                <a:gd name="T12" fmla="*/ 31 w 39"/>
                <a:gd name="T13" fmla="*/ 72 h 62"/>
                <a:gd name="T14" fmla="*/ 27 w 39"/>
                <a:gd name="T15" fmla="*/ 73 h 62"/>
                <a:gd name="T16" fmla="*/ 24 w 39"/>
                <a:gd name="T17" fmla="*/ 74 h 62"/>
                <a:gd name="T18" fmla="*/ 18 w 39"/>
                <a:gd name="T19" fmla="*/ 73 h 62"/>
                <a:gd name="T20" fmla="*/ 14 w 39"/>
                <a:gd name="T21" fmla="*/ 72 h 62"/>
                <a:gd name="T22" fmla="*/ 9 w 39"/>
                <a:gd name="T23" fmla="*/ 68 h 62"/>
                <a:gd name="T24" fmla="*/ 7 w 39"/>
                <a:gd name="T25" fmla="*/ 63 h 62"/>
                <a:gd name="T26" fmla="*/ 5 w 39"/>
                <a:gd name="T27" fmla="*/ 60 h 62"/>
                <a:gd name="T28" fmla="*/ 2 w 39"/>
                <a:gd name="T29" fmla="*/ 55 h 62"/>
                <a:gd name="T30" fmla="*/ 1 w 39"/>
                <a:gd name="T31" fmla="*/ 47 h 62"/>
                <a:gd name="T32" fmla="*/ 0 w 39"/>
                <a:gd name="T33" fmla="*/ 38 h 62"/>
                <a:gd name="T34" fmla="*/ 1 w 39"/>
                <a:gd name="T35" fmla="*/ 26 h 62"/>
                <a:gd name="T36" fmla="*/ 4 w 39"/>
                <a:gd name="T37" fmla="*/ 17 h 62"/>
                <a:gd name="T38" fmla="*/ 6 w 39"/>
                <a:gd name="T39" fmla="*/ 12 h 62"/>
                <a:gd name="T40" fmla="*/ 8 w 39"/>
                <a:gd name="T41" fmla="*/ 7 h 62"/>
                <a:gd name="T42" fmla="*/ 12 w 39"/>
                <a:gd name="T43" fmla="*/ 5 h 62"/>
                <a:gd name="T44" fmla="*/ 15 w 39"/>
                <a:gd name="T45" fmla="*/ 2 h 62"/>
                <a:gd name="T46" fmla="*/ 19 w 39"/>
                <a:gd name="T47" fmla="*/ 0 h 62"/>
                <a:gd name="T48" fmla="*/ 24 w 39"/>
                <a:gd name="T49" fmla="*/ 0 h 62"/>
                <a:gd name="T50" fmla="*/ 27 w 39"/>
                <a:gd name="T51" fmla="*/ 0 h 62"/>
                <a:gd name="T52" fmla="*/ 31 w 39"/>
                <a:gd name="T53" fmla="*/ 2 h 62"/>
                <a:gd name="T54" fmla="*/ 34 w 39"/>
                <a:gd name="T55" fmla="*/ 5 h 62"/>
                <a:gd name="T56" fmla="*/ 38 w 39"/>
                <a:gd name="T57" fmla="*/ 7 h 62"/>
                <a:gd name="T58" fmla="*/ 40 w 39"/>
                <a:gd name="T59" fmla="*/ 11 h 62"/>
                <a:gd name="T60" fmla="*/ 42 w 39"/>
                <a:gd name="T61" fmla="*/ 16 h 62"/>
                <a:gd name="T62" fmla="*/ 45 w 39"/>
                <a:gd name="T63" fmla="*/ 26 h 62"/>
                <a:gd name="T64" fmla="*/ 46 w 39"/>
                <a:gd name="T65" fmla="*/ 37 h 62"/>
                <a:gd name="T66" fmla="*/ 31 w 39"/>
                <a:gd name="T67" fmla="*/ 37 h 62"/>
                <a:gd name="T68" fmla="*/ 31 w 39"/>
                <a:gd name="T69" fmla="*/ 23 h 62"/>
                <a:gd name="T70" fmla="*/ 29 w 39"/>
                <a:gd name="T71" fmla="*/ 16 h 62"/>
                <a:gd name="T72" fmla="*/ 29 w 39"/>
                <a:gd name="T73" fmla="*/ 11 h 62"/>
                <a:gd name="T74" fmla="*/ 28 w 39"/>
                <a:gd name="T75" fmla="*/ 7 h 62"/>
                <a:gd name="T76" fmla="*/ 27 w 39"/>
                <a:gd name="T77" fmla="*/ 5 h 62"/>
                <a:gd name="T78" fmla="*/ 26 w 39"/>
                <a:gd name="T79" fmla="*/ 4 h 62"/>
                <a:gd name="T80" fmla="*/ 22 w 39"/>
                <a:gd name="T81" fmla="*/ 4 h 62"/>
                <a:gd name="T82" fmla="*/ 21 w 39"/>
                <a:gd name="T83" fmla="*/ 4 h 62"/>
                <a:gd name="T84" fmla="*/ 19 w 39"/>
                <a:gd name="T85" fmla="*/ 5 h 62"/>
                <a:gd name="T86" fmla="*/ 18 w 39"/>
                <a:gd name="T87" fmla="*/ 7 h 62"/>
                <a:gd name="T88" fmla="*/ 17 w 39"/>
                <a:gd name="T89" fmla="*/ 11 h 62"/>
                <a:gd name="T90" fmla="*/ 17 w 39"/>
                <a:gd name="T91" fmla="*/ 17 h 62"/>
                <a:gd name="T92" fmla="*/ 17 w 39"/>
                <a:gd name="T93" fmla="*/ 27 h 62"/>
                <a:gd name="T94" fmla="*/ 15 w 39"/>
                <a:gd name="T95" fmla="*/ 44 h 62"/>
                <a:gd name="T96" fmla="*/ 17 w 39"/>
                <a:gd name="T97" fmla="*/ 56 h 62"/>
                <a:gd name="T98" fmla="*/ 17 w 39"/>
                <a:gd name="T99" fmla="*/ 64 h 62"/>
                <a:gd name="T100" fmla="*/ 18 w 39"/>
                <a:gd name="T101" fmla="*/ 67 h 62"/>
                <a:gd name="T102" fmla="*/ 19 w 39"/>
                <a:gd name="T103" fmla="*/ 69 h 62"/>
                <a:gd name="T104" fmla="*/ 21 w 39"/>
                <a:gd name="T105" fmla="*/ 70 h 62"/>
                <a:gd name="T106" fmla="*/ 24 w 39"/>
                <a:gd name="T107" fmla="*/ 70 h 62"/>
                <a:gd name="T108" fmla="*/ 26 w 39"/>
                <a:gd name="T109" fmla="*/ 70 h 62"/>
                <a:gd name="T110" fmla="*/ 27 w 39"/>
                <a:gd name="T111" fmla="*/ 69 h 62"/>
                <a:gd name="T112" fmla="*/ 28 w 39"/>
                <a:gd name="T113" fmla="*/ 67 h 62"/>
                <a:gd name="T114" fmla="*/ 29 w 39"/>
                <a:gd name="T115" fmla="*/ 63 h 62"/>
                <a:gd name="T116" fmla="*/ 29 w 39"/>
                <a:gd name="T117" fmla="*/ 60 h 62"/>
                <a:gd name="T118" fmla="*/ 31 w 39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62">
                  <a:moveTo>
                    <a:pt x="39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20" y="62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8" y="57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1" y="22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6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8" y="22"/>
                  </a:lnTo>
                  <a:lnTo>
                    <a:pt x="39" y="31"/>
                  </a:lnTo>
                  <a:close/>
                  <a:moveTo>
                    <a:pt x="26" y="31"/>
                  </a:moveTo>
                  <a:lnTo>
                    <a:pt x="26" y="19"/>
                  </a:lnTo>
                  <a:lnTo>
                    <a:pt x="25" y="13"/>
                  </a:lnTo>
                  <a:lnTo>
                    <a:pt x="25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6" y="4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4" y="14"/>
                  </a:lnTo>
                  <a:lnTo>
                    <a:pt x="14" y="23"/>
                  </a:lnTo>
                  <a:lnTo>
                    <a:pt x="13" y="37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8" y="59"/>
                  </a:lnTo>
                  <a:lnTo>
                    <a:pt x="20" y="59"/>
                  </a:lnTo>
                  <a:lnTo>
                    <a:pt x="22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122"/>
            <p:cNvSpPr>
              <a:spLocks noChangeAspect="1"/>
            </p:cNvSpPr>
            <p:nvPr/>
          </p:nvSpPr>
          <p:spPr bwMode="auto">
            <a:xfrm>
              <a:off x="3410" y="2985"/>
              <a:ext cx="37" cy="73"/>
            </a:xfrm>
            <a:custGeom>
              <a:avLst/>
              <a:gdLst>
                <a:gd name="T0" fmla="*/ 27 w 31"/>
                <a:gd name="T1" fmla="*/ 0 h 61"/>
                <a:gd name="T2" fmla="*/ 27 w 31"/>
                <a:gd name="T3" fmla="*/ 59 h 61"/>
                <a:gd name="T4" fmla="*/ 27 w 31"/>
                <a:gd name="T5" fmla="*/ 62 h 61"/>
                <a:gd name="T6" fmla="*/ 27 w 31"/>
                <a:gd name="T7" fmla="*/ 65 h 61"/>
                <a:gd name="T8" fmla="*/ 27 w 31"/>
                <a:gd name="T9" fmla="*/ 67 h 61"/>
                <a:gd name="T10" fmla="*/ 29 w 31"/>
                <a:gd name="T11" fmla="*/ 68 h 61"/>
                <a:gd name="T12" fmla="*/ 30 w 31"/>
                <a:gd name="T13" fmla="*/ 69 h 61"/>
                <a:gd name="T14" fmla="*/ 32 w 31"/>
                <a:gd name="T15" fmla="*/ 71 h 61"/>
                <a:gd name="T16" fmla="*/ 36 w 31"/>
                <a:gd name="T17" fmla="*/ 71 h 61"/>
                <a:gd name="T18" fmla="*/ 37 w 31"/>
                <a:gd name="T19" fmla="*/ 71 h 61"/>
                <a:gd name="T20" fmla="*/ 37 w 31"/>
                <a:gd name="T21" fmla="*/ 73 h 61"/>
                <a:gd name="T22" fmla="*/ 0 w 31"/>
                <a:gd name="T23" fmla="*/ 73 h 61"/>
                <a:gd name="T24" fmla="*/ 0 w 31"/>
                <a:gd name="T25" fmla="*/ 71 h 61"/>
                <a:gd name="T26" fmla="*/ 2 w 31"/>
                <a:gd name="T27" fmla="*/ 71 h 61"/>
                <a:gd name="T28" fmla="*/ 6 w 31"/>
                <a:gd name="T29" fmla="*/ 71 h 61"/>
                <a:gd name="T30" fmla="*/ 8 w 31"/>
                <a:gd name="T31" fmla="*/ 69 h 61"/>
                <a:gd name="T32" fmla="*/ 10 w 31"/>
                <a:gd name="T33" fmla="*/ 68 h 61"/>
                <a:gd name="T34" fmla="*/ 11 w 31"/>
                <a:gd name="T35" fmla="*/ 67 h 61"/>
                <a:gd name="T36" fmla="*/ 11 w 31"/>
                <a:gd name="T37" fmla="*/ 65 h 61"/>
                <a:gd name="T38" fmla="*/ 11 w 31"/>
                <a:gd name="T39" fmla="*/ 62 h 61"/>
                <a:gd name="T40" fmla="*/ 11 w 31"/>
                <a:gd name="T41" fmla="*/ 59 h 61"/>
                <a:gd name="T42" fmla="*/ 11 w 31"/>
                <a:gd name="T43" fmla="*/ 22 h 61"/>
                <a:gd name="T44" fmla="*/ 11 w 31"/>
                <a:gd name="T45" fmla="*/ 18 h 61"/>
                <a:gd name="T46" fmla="*/ 11 w 31"/>
                <a:gd name="T47" fmla="*/ 16 h 61"/>
                <a:gd name="T48" fmla="*/ 11 w 31"/>
                <a:gd name="T49" fmla="*/ 14 h 61"/>
                <a:gd name="T50" fmla="*/ 10 w 31"/>
                <a:gd name="T51" fmla="*/ 14 h 61"/>
                <a:gd name="T52" fmla="*/ 8 w 31"/>
                <a:gd name="T53" fmla="*/ 13 h 61"/>
                <a:gd name="T54" fmla="*/ 7 w 31"/>
                <a:gd name="T55" fmla="*/ 13 h 61"/>
                <a:gd name="T56" fmla="*/ 4 w 31"/>
                <a:gd name="T57" fmla="*/ 13 h 61"/>
                <a:gd name="T58" fmla="*/ 1 w 31"/>
                <a:gd name="T59" fmla="*/ 14 h 61"/>
                <a:gd name="T60" fmla="*/ 0 w 31"/>
                <a:gd name="T61" fmla="*/ 12 h 61"/>
                <a:gd name="T62" fmla="*/ 25 w 31"/>
                <a:gd name="T63" fmla="*/ 0 h 61"/>
                <a:gd name="T64" fmla="*/ 27 w 31"/>
                <a:gd name="T65" fmla="*/ 0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61">
                  <a:moveTo>
                    <a:pt x="23" y="0"/>
                  </a:moveTo>
                  <a:lnTo>
                    <a:pt x="23" y="49"/>
                  </a:lnTo>
                  <a:lnTo>
                    <a:pt x="23" y="52"/>
                  </a:lnTo>
                  <a:lnTo>
                    <a:pt x="23" y="54"/>
                  </a:lnTo>
                  <a:lnTo>
                    <a:pt x="23" y="56"/>
                  </a:lnTo>
                  <a:lnTo>
                    <a:pt x="24" y="57"/>
                  </a:lnTo>
                  <a:lnTo>
                    <a:pt x="25" y="58"/>
                  </a:lnTo>
                  <a:lnTo>
                    <a:pt x="27" y="59"/>
                  </a:lnTo>
                  <a:lnTo>
                    <a:pt x="30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5" y="59"/>
                  </a:lnTo>
                  <a:lnTo>
                    <a:pt x="7" y="58"/>
                  </a:lnTo>
                  <a:lnTo>
                    <a:pt x="8" y="57"/>
                  </a:lnTo>
                  <a:lnTo>
                    <a:pt x="9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9"/>
                  </a:lnTo>
                  <a:lnTo>
                    <a:pt x="9" y="18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123"/>
            <p:cNvSpPr>
              <a:spLocks noChangeAspect="1" noEditPoints="1"/>
            </p:cNvSpPr>
            <p:nvPr/>
          </p:nvSpPr>
          <p:spPr bwMode="auto">
            <a:xfrm>
              <a:off x="3459" y="2985"/>
              <a:ext cx="47" cy="74"/>
            </a:xfrm>
            <a:custGeom>
              <a:avLst/>
              <a:gdLst>
                <a:gd name="T0" fmla="*/ 0 w 39"/>
                <a:gd name="T1" fmla="*/ 74 h 62"/>
                <a:gd name="T2" fmla="*/ 0 w 39"/>
                <a:gd name="T3" fmla="*/ 73 h 62"/>
                <a:gd name="T4" fmla="*/ 8 w 39"/>
                <a:gd name="T5" fmla="*/ 70 h 62"/>
                <a:gd name="T6" fmla="*/ 16 w 39"/>
                <a:gd name="T7" fmla="*/ 67 h 62"/>
                <a:gd name="T8" fmla="*/ 20 w 39"/>
                <a:gd name="T9" fmla="*/ 62 h 62"/>
                <a:gd name="T10" fmla="*/ 25 w 39"/>
                <a:gd name="T11" fmla="*/ 57 h 62"/>
                <a:gd name="T12" fmla="*/ 28 w 39"/>
                <a:gd name="T13" fmla="*/ 51 h 62"/>
                <a:gd name="T14" fmla="*/ 30 w 39"/>
                <a:gd name="T15" fmla="*/ 44 h 62"/>
                <a:gd name="T16" fmla="*/ 27 w 39"/>
                <a:gd name="T17" fmla="*/ 44 h 62"/>
                <a:gd name="T18" fmla="*/ 24 w 39"/>
                <a:gd name="T19" fmla="*/ 45 h 62"/>
                <a:gd name="T20" fmla="*/ 22 w 39"/>
                <a:gd name="T21" fmla="*/ 45 h 62"/>
                <a:gd name="T22" fmla="*/ 19 w 39"/>
                <a:gd name="T23" fmla="*/ 45 h 62"/>
                <a:gd name="T24" fmla="*/ 14 w 39"/>
                <a:gd name="T25" fmla="*/ 45 h 62"/>
                <a:gd name="T26" fmla="*/ 10 w 39"/>
                <a:gd name="T27" fmla="*/ 43 h 62"/>
                <a:gd name="T28" fmla="*/ 6 w 39"/>
                <a:gd name="T29" fmla="*/ 41 h 62"/>
                <a:gd name="T30" fmla="*/ 2 w 39"/>
                <a:gd name="T31" fmla="*/ 36 h 62"/>
                <a:gd name="T32" fmla="*/ 1 w 39"/>
                <a:gd name="T33" fmla="*/ 31 h 62"/>
                <a:gd name="T34" fmla="*/ 0 w 39"/>
                <a:gd name="T35" fmla="*/ 25 h 62"/>
                <a:gd name="T36" fmla="*/ 1 w 39"/>
                <a:gd name="T37" fmla="*/ 18 h 62"/>
                <a:gd name="T38" fmla="*/ 4 w 39"/>
                <a:gd name="T39" fmla="*/ 12 h 62"/>
                <a:gd name="T40" fmla="*/ 6 w 39"/>
                <a:gd name="T41" fmla="*/ 8 h 62"/>
                <a:gd name="T42" fmla="*/ 8 w 39"/>
                <a:gd name="T43" fmla="*/ 6 h 62"/>
                <a:gd name="T44" fmla="*/ 12 w 39"/>
                <a:gd name="T45" fmla="*/ 4 h 62"/>
                <a:gd name="T46" fmla="*/ 17 w 39"/>
                <a:gd name="T47" fmla="*/ 1 h 62"/>
                <a:gd name="T48" fmla="*/ 23 w 39"/>
                <a:gd name="T49" fmla="*/ 0 h 62"/>
                <a:gd name="T50" fmla="*/ 29 w 39"/>
                <a:gd name="T51" fmla="*/ 1 h 62"/>
                <a:gd name="T52" fmla="*/ 35 w 39"/>
                <a:gd name="T53" fmla="*/ 4 h 62"/>
                <a:gd name="T54" fmla="*/ 39 w 39"/>
                <a:gd name="T55" fmla="*/ 6 h 62"/>
                <a:gd name="T56" fmla="*/ 41 w 39"/>
                <a:gd name="T57" fmla="*/ 10 h 62"/>
                <a:gd name="T58" fmla="*/ 43 w 39"/>
                <a:gd name="T59" fmla="*/ 14 h 62"/>
                <a:gd name="T60" fmla="*/ 46 w 39"/>
                <a:gd name="T61" fmla="*/ 19 h 62"/>
                <a:gd name="T62" fmla="*/ 46 w 39"/>
                <a:gd name="T63" fmla="*/ 24 h 62"/>
                <a:gd name="T64" fmla="*/ 47 w 39"/>
                <a:gd name="T65" fmla="*/ 30 h 62"/>
                <a:gd name="T66" fmla="*/ 46 w 39"/>
                <a:gd name="T67" fmla="*/ 41 h 62"/>
                <a:gd name="T68" fmla="*/ 41 w 39"/>
                <a:gd name="T69" fmla="*/ 51 h 62"/>
                <a:gd name="T70" fmla="*/ 37 w 39"/>
                <a:gd name="T71" fmla="*/ 57 h 62"/>
                <a:gd name="T72" fmla="*/ 31 w 39"/>
                <a:gd name="T73" fmla="*/ 62 h 62"/>
                <a:gd name="T74" fmla="*/ 25 w 39"/>
                <a:gd name="T75" fmla="*/ 67 h 62"/>
                <a:gd name="T76" fmla="*/ 14 w 39"/>
                <a:gd name="T77" fmla="*/ 72 h 62"/>
                <a:gd name="T78" fmla="*/ 0 w 39"/>
                <a:gd name="T79" fmla="*/ 74 h 62"/>
                <a:gd name="T80" fmla="*/ 31 w 39"/>
                <a:gd name="T81" fmla="*/ 39 h 62"/>
                <a:gd name="T82" fmla="*/ 31 w 39"/>
                <a:gd name="T83" fmla="*/ 35 h 62"/>
                <a:gd name="T84" fmla="*/ 31 w 39"/>
                <a:gd name="T85" fmla="*/ 30 h 62"/>
                <a:gd name="T86" fmla="*/ 30 w 39"/>
                <a:gd name="T87" fmla="*/ 20 h 62"/>
                <a:gd name="T88" fmla="*/ 29 w 39"/>
                <a:gd name="T89" fmla="*/ 12 h 62"/>
                <a:gd name="T90" fmla="*/ 27 w 39"/>
                <a:gd name="T91" fmla="*/ 7 h 62"/>
                <a:gd name="T92" fmla="*/ 25 w 39"/>
                <a:gd name="T93" fmla="*/ 5 h 62"/>
                <a:gd name="T94" fmla="*/ 23 w 39"/>
                <a:gd name="T95" fmla="*/ 4 h 62"/>
                <a:gd name="T96" fmla="*/ 22 w 39"/>
                <a:gd name="T97" fmla="*/ 4 h 62"/>
                <a:gd name="T98" fmla="*/ 19 w 39"/>
                <a:gd name="T99" fmla="*/ 4 h 62"/>
                <a:gd name="T100" fmla="*/ 17 w 39"/>
                <a:gd name="T101" fmla="*/ 6 h 62"/>
                <a:gd name="T102" fmla="*/ 16 w 39"/>
                <a:gd name="T103" fmla="*/ 8 h 62"/>
                <a:gd name="T104" fmla="*/ 16 w 39"/>
                <a:gd name="T105" fmla="*/ 12 h 62"/>
                <a:gd name="T106" fmla="*/ 16 w 39"/>
                <a:gd name="T107" fmla="*/ 18 h 62"/>
                <a:gd name="T108" fmla="*/ 16 w 39"/>
                <a:gd name="T109" fmla="*/ 30 h 62"/>
                <a:gd name="T110" fmla="*/ 19 w 39"/>
                <a:gd name="T111" fmla="*/ 38 h 62"/>
                <a:gd name="T112" fmla="*/ 20 w 39"/>
                <a:gd name="T113" fmla="*/ 39 h 62"/>
                <a:gd name="T114" fmla="*/ 23 w 39"/>
                <a:gd name="T115" fmla="*/ 41 h 62"/>
                <a:gd name="T116" fmla="*/ 25 w 39"/>
                <a:gd name="T117" fmla="*/ 42 h 62"/>
                <a:gd name="T118" fmla="*/ 28 w 39"/>
                <a:gd name="T119" fmla="*/ 41 h 62"/>
                <a:gd name="T120" fmla="*/ 31 w 39"/>
                <a:gd name="T121" fmla="*/ 39 h 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9" h="62">
                  <a:moveTo>
                    <a:pt x="0" y="62"/>
                  </a:moveTo>
                  <a:lnTo>
                    <a:pt x="0" y="61"/>
                  </a:lnTo>
                  <a:lnTo>
                    <a:pt x="7" y="59"/>
                  </a:lnTo>
                  <a:lnTo>
                    <a:pt x="13" y="56"/>
                  </a:lnTo>
                  <a:lnTo>
                    <a:pt x="17" y="52"/>
                  </a:lnTo>
                  <a:lnTo>
                    <a:pt x="21" y="48"/>
                  </a:lnTo>
                  <a:lnTo>
                    <a:pt x="23" y="43"/>
                  </a:lnTo>
                  <a:lnTo>
                    <a:pt x="25" y="37"/>
                  </a:lnTo>
                  <a:lnTo>
                    <a:pt x="22" y="37"/>
                  </a:lnTo>
                  <a:lnTo>
                    <a:pt x="20" y="38"/>
                  </a:lnTo>
                  <a:lnTo>
                    <a:pt x="18" y="38"/>
                  </a:lnTo>
                  <a:lnTo>
                    <a:pt x="16" y="38"/>
                  </a:lnTo>
                  <a:lnTo>
                    <a:pt x="12" y="38"/>
                  </a:lnTo>
                  <a:lnTo>
                    <a:pt x="8" y="36"/>
                  </a:lnTo>
                  <a:lnTo>
                    <a:pt x="5" y="34"/>
                  </a:lnTo>
                  <a:lnTo>
                    <a:pt x="2" y="30"/>
                  </a:lnTo>
                  <a:lnTo>
                    <a:pt x="1" y="26"/>
                  </a:lnTo>
                  <a:lnTo>
                    <a:pt x="0" y="21"/>
                  </a:lnTo>
                  <a:lnTo>
                    <a:pt x="1" y="15"/>
                  </a:lnTo>
                  <a:lnTo>
                    <a:pt x="3" y="10"/>
                  </a:lnTo>
                  <a:lnTo>
                    <a:pt x="5" y="7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19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32" y="5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8" y="16"/>
                  </a:lnTo>
                  <a:lnTo>
                    <a:pt x="38" y="20"/>
                  </a:lnTo>
                  <a:lnTo>
                    <a:pt x="39" y="25"/>
                  </a:lnTo>
                  <a:lnTo>
                    <a:pt x="38" y="34"/>
                  </a:lnTo>
                  <a:lnTo>
                    <a:pt x="34" y="43"/>
                  </a:lnTo>
                  <a:lnTo>
                    <a:pt x="31" y="48"/>
                  </a:lnTo>
                  <a:lnTo>
                    <a:pt x="26" y="52"/>
                  </a:lnTo>
                  <a:lnTo>
                    <a:pt x="21" y="56"/>
                  </a:lnTo>
                  <a:lnTo>
                    <a:pt x="12" y="60"/>
                  </a:lnTo>
                  <a:lnTo>
                    <a:pt x="0" y="62"/>
                  </a:lnTo>
                  <a:close/>
                  <a:moveTo>
                    <a:pt x="26" y="33"/>
                  </a:moveTo>
                  <a:lnTo>
                    <a:pt x="26" y="29"/>
                  </a:lnTo>
                  <a:lnTo>
                    <a:pt x="26" y="25"/>
                  </a:lnTo>
                  <a:lnTo>
                    <a:pt x="25" y="17"/>
                  </a:lnTo>
                  <a:lnTo>
                    <a:pt x="24" y="10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6" y="3"/>
                  </a:lnTo>
                  <a:lnTo>
                    <a:pt x="14" y="5"/>
                  </a:lnTo>
                  <a:lnTo>
                    <a:pt x="13" y="7"/>
                  </a:lnTo>
                  <a:lnTo>
                    <a:pt x="13" y="10"/>
                  </a:lnTo>
                  <a:lnTo>
                    <a:pt x="13" y="15"/>
                  </a:lnTo>
                  <a:lnTo>
                    <a:pt x="13" y="25"/>
                  </a:lnTo>
                  <a:lnTo>
                    <a:pt x="16" y="32"/>
                  </a:lnTo>
                  <a:lnTo>
                    <a:pt x="17" y="33"/>
                  </a:lnTo>
                  <a:lnTo>
                    <a:pt x="19" y="34"/>
                  </a:lnTo>
                  <a:lnTo>
                    <a:pt x="21" y="35"/>
                  </a:lnTo>
                  <a:lnTo>
                    <a:pt x="23" y="34"/>
                  </a:lnTo>
                  <a:lnTo>
                    <a:pt x="26" y="33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24"/>
            <p:cNvSpPr>
              <a:spLocks noChangeAspect="1" noEditPoints="1"/>
            </p:cNvSpPr>
            <p:nvPr/>
          </p:nvSpPr>
          <p:spPr bwMode="auto">
            <a:xfrm>
              <a:off x="3513" y="2985"/>
              <a:ext cx="47" cy="74"/>
            </a:xfrm>
            <a:custGeom>
              <a:avLst/>
              <a:gdLst>
                <a:gd name="T0" fmla="*/ 47 w 39"/>
                <a:gd name="T1" fmla="*/ 37 h 62"/>
                <a:gd name="T2" fmla="*/ 46 w 39"/>
                <a:gd name="T3" fmla="*/ 48 h 62"/>
                <a:gd name="T4" fmla="*/ 43 w 39"/>
                <a:gd name="T5" fmla="*/ 57 h 62"/>
                <a:gd name="T6" fmla="*/ 41 w 39"/>
                <a:gd name="T7" fmla="*/ 62 h 62"/>
                <a:gd name="T8" fmla="*/ 39 w 39"/>
                <a:gd name="T9" fmla="*/ 66 h 62"/>
                <a:gd name="T10" fmla="*/ 36 w 39"/>
                <a:gd name="T11" fmla="*/ 69 h 62"/>
                <a:gd name="T12" fmla="*/ 31 w 39"/>
                <a:gd name="T13" fmla="*/ 72 h 62"/>
                <a:gd name="T14" fmla="*/ 28 w 39"/>
                <a:gd name="T15" fmla="*/ 73 h 62"/>
                <a:gd name="T16" fmla="*/ 24 w 39"/>
                <a:gd name="T17" fmla="*/ 74 h 62"/>
                <a:gd name="T18" fmla="*/ 18 w 39"/>
                <a:gd name="T19" fmla="*/ 73 h 62"/>
                <a:gd name="T20" fmla="*/ 14 w 39"/>
                <a:gd name="T21" fmla="*/ 72 h 62"/>
                <a:gd name="T22" fmla="*/ 10 w 39"/>
                <a:gd name="T23" fmla="*/ 68 h 62"/>
                <a:gd name="T24" fmla="*/ 7 w 39"/>
                <a:gd name="T25" fmla="*/ 63 h 62"/>
                <a:gd name="T26" fmla="*/ 5 w 39"/>
                <a:gd name="T27" fmla="*/ 60 h 62"/>
                <a:gd name="T28" fmla="*/ 2 w 39"/>
                <a:gd name="T29" fmla="*/ 55 h 62"/>
                <a:gd name="T30" fmla="*/ 1 w 39"/>
                <a:gd name="T31" fmla="*/ 47 h 62"/>
                <a:gd name="T32" fmla="*/ 0 w 39"/>
                <a:gd name="T33" fmla="*/ 38 h 62"/>
                <a:gd name="T34" fmla="*/ 1 w 39"/>
                <a:gd name="T35" fmla="*/ 26 h 62"/>
                <a:gd name="T36" fmla="*/ 4 w 39"/>
                <a:gd name="T37" fmla="*/ 17 h 62"/>
                <a:gd name="T38" fmla="*/ 6 w 39"/>
                <a:gd name="T39" fmla="*/ 12 h 62"/>
                <a:gd name="T40" fmla="*/ 8 w 39"/>
                <a:gd name="T41" fmla="*/ 7 h 62"/>
                <a:gd name="T42" fmla="*/ 12 w 39"/>
                <a:gd name="T43" fmla="*/ 5 h 62"/>
                <a:gd name="T44" fmla="*/ 16 w 39"/>
                <a:gd name="T45" fmla="*/ 2 h 62"/>
                <a:gd name="T46" fmla="*/ 19 w 39"/>
                <a:gd name="T47" fmla="*/ 0 h 62"/>
                <a:gd name="T48" fmla="*/ 24 w 39"/>
                <a:gd name="T49" fmla="*/ 0 h 62"/>
                <a:gd name="T50" fmla="*/ 28 w 39"/>
                <a:gd name="T51" fmla="*/ 0 h 62"/>
                <a:gd name="T52" fmla="*/ 31 w 39"/>
                <a:gd name="T53" fmla="*/ 2 h 62"/>
                <a:gd name="T54" fmla="*/ 35 w 39"/>
                <a:gd name="T55" fmla="*/ 5 h 62"/>
                <a:gd name="T56" fmla="*/ 39 w 39"/>
                <a:gd name="T57" fmla="*/ 7 h 62"/>
                <a:gd name="T58" fmla="*/ 41 w 39"/>
                <a:gd name="T59" fmla="*/ 11 h 62"/>
                <a:gd name="T60" fmla="*/ 43 w 39"/>
                <a:gd name="T61" fmla="*/ 16 h 62"/>
                <a:gd name="T62" fmla="*/ 46 w 39"/>
                <a:gd name="T63" fmla="*/ 26 h 62"/>
                <a:gd name="T64" fmla="*/ 47 w 39"/>
                <a:gd name="T65" fmla="*/ 37 h 62"/>
                <a:gd name="T66" fmla="*/ 31 w 39"/>
                <a:gd name="T67" fmla="*/ 37 h 62"/>
                <a:gd name="T68" fmla="*/ 31 w 39"/>
                <a:gd name="T69" fmla="*/ 23 h 62"/>
                <a:gd name="T70" fmla="*/ 30 w 39"/>
                <a:gd name="T71" fmla="*/ 16 h 62"/>
                <a:gd name="T72" fmla="*/ 30 w 39"/>
                <a:gd name="T73" fmla="*/ 11 h 62"/>
                <a:gd name="T74" fmla="*/ 29 w 39"/>
                <a:gd name="T75" fmla="*/ 7 h 62"/>
                <a:gd name="T76" fmla="*/ 28 w 39"/>
                <a:gd name="T77" fmla="*/ 5 h 62"/>
                <a:gd name="T78" fmla="*/ 27 w 39"/>
                <a:gd name="T79" fmla="*/ 4 h 62"/>
                <a:gd name="T80" fmla="*/ 23 w 39"/>
                <a:gd name="T81" fmla="*/ 4 h 62"/>
                <a:gd name="T82" fmla="*/ 22 w 39"/>
                <a:gd name="T83" fmla="*/ 4 h 62"/>
                <a:gd name="T84" fmla="*/ 19 w 39"/>
                <a:gd name="T85" fmla="*/ 5 h 62"/>
                <a:gd name="T86" fmla="*/ 18 w 39"/>
                <a:gd name="T87" fmla="*/ 7 h 62"/>
                <a:gd name="T88" fmla="*/ 17 w 39"/>
                <a:gd name="T89" fmla="*/ 11 h 62"/>
                <a:gd name="T90" fmla="*/ 17 w 39"/>
                <a:gd name="T91" fmla="*/ 17 h 62"/>
                <a:gd name="T92" fmla="*/ 17 w 39"/>
                <a:gd name="T93" fmla="*/ 27 h 62"/>
                <a:gd name="T94" fmla="*/ 16 w 39"/>
                <a:gd name="T95" fmla="*/ 44 h 62"/>
                <a:gd name="T96" fmla="*/ 17 w 39"/>
                <a:gd name="T97" fmla="*/ 56 h 62"/>
                <a:gd name="T98" fmla="*/ 17 w 39"/>
                <a:gd name="T99" fmla="*/ 64 h 62"/>
                <a:gd name="T100" fmla="*/ 18 w 39"/>
                <a:gd name="T101" fmla="*/ 67 h 62"/>
                <a:gd name="T102" fmla="*/ 19 w 39"/>
                <a:gd name="T103" fmla="*/ 69 h 62"/>
                <a:gd name="T104" fmla="*/ 22 w 39"/>
                <a:gd name="T105" fmla="*/ 70 h 62"/>
                <a:gd name="T106" fmla="*/ 24 w 39"/>
                <a:gd name="T107" fmla="*/ 70 h 62"/>
                <a:gd name="T108" fmla="*/ 27 w 39"/>
                <a:gd name="T109" fmla="*/ 70 h 62"/>
                <a:gd name="T110" fmla="*/ 28 w 39"/>
                <a:gd name="T111" fmla="*/ 69 h 62"/>
                <a:gd name="T112" fmla="*/ 29 w 39"/>
                <a:gd name="T113" fmla="*/ 67 h 62"/>
                <a:gd name="T114" fmla="*/ 30 w 39"/>
                <a:gd name="T115" fmla="*/ 63 h 62"/>
                <a:gd name="T116" fmla="*/ 30 w 39"/>
                <a:gd name="T117" fmla="*/ 60 h 62"/>
                <a:gd name="T118" fmla="*/ 31 w 39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62">
                  <a:moveTo>
                    <a:pt x="39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20" y="62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8" y="57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1" y="22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6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8" y="22"/>
                  </a:lnTo>
                  <a:lnTo>
                    <a:pt x="39" y="31"/>
                  </a:lnTo>
                  <a:close/>
                  <a:moveTo>
                    <a:pt x="26" y="31"/>
                  </a:moveTo>
                  <a:lnTo>
                    <a:pt x="26" y="19"/>
                  </a:lnTo>
                  <a:lnTo>
                    <a:pt x="25" y="13"/>
                  </a:lnTo>
                  <a:lnTo>
                    <a:pt x="25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6" y="4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4" y="14"/>
                  </a:lnTo>
                  <a:lnTo>
                    <a:pt x="14" y="23"/>
                  </a:lnTo>
                  <a:lnTo>
                    <a:pt x="13" y="37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8" y="59"/>
                  </a:lnTo>
                  <a:lnTo>
                    <a:pt x="20" y="59"/>
                  </a:lnTo>
                  <a:lnTo>
                    <a:pt x="22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25"/>
            <p:cNvSpPr>
              <a:spLocks noChangeAspect="1"/>
            </p:cNvSpPr>
            <p:nvPr/>
          </p:nvSpPr>
          <p:spPr bwMode="auto">
            <a:xfrm>
              <a:off x="3682" y="2985"/>
              <a:ext cx="48" cy="73"/>
            </a:xfrm>
            <a:custGeom>
              <a:avLst/>
              <a:gdLst>
                <a:gd name="T0" fmla="*/ 43 w 40"/>
                <a:gd name="T1" fmla="*/ 73 h 61"/>
                <a:gd name="T2" fmla="*/ 0 w 40"/>
                <a:gd name="T3" fmla="*/ 73 h 61"/>
                <a:gd name="T4" fmla="*/ 0 w 40"/>
                <a:gd name="T5" fmla="*/ 72 h 61"/>
                <a:gd name="T6" fmla="*/ 13 w 40"/>
                <a:gd name="T7" fmla="*/ 59 h 61"/>
                <a:gd name="T8" fmla="*/ 22 w 40"/>
                <a:gd name="T9" fmla="*/ 48 h 61"/>
                <a:gd name="T10" fmla="*/ 26 w 40"/>
                <a:gd name="T11" fmla="*/ 41 h 61"/>
                <a:gd name="T12" fmla="*/ 29 w 40"/>
                <a:gd name="T13" fmla="*/ 34 h 61"/>
                <a:gd name="T14" fmla="*/ 30 w 40"/>
                <a:gd name="T15" fmla="*/ 25 h 61"/>
                <a:gd name="T16" fmla="*/ 29 w 40"/>
                <a:gd name="T17" fmla="*/ 22 h 61"/>
                <a:gd name="T18" fmla="*/ 28 w 40"/>
                <a:gd name="T19" fmla="*/ 19 h 61"/>
                <a:gd name="T20" fmla="*/ 26 w 40"/>
                <a:gd name="T21" fmla="*/ 16 h 61"/>
                <a:gd name="T22" fmla="*/ 24 w 40"/>
                <a:gd name="T23" fmla="*/ 14 h 61"/>
                <a:gd name="T24" fmla="*/ 20 w 40"/>
                <a:gd name="T25" fmla="*/ 13 h 61"/>
                <a:gd name="T26" fmla="*/ 17 w 40"/>
                <a:gd name="T27" fmla="*/ 12 h 61"/>
                <a:gd name="T28" fmla="*/ 13 w 40"/>
                <a:gd name="T29" fmla="*/ 13 h 61"/>
                <a:gd name="T30" fmla="*/ 10 w 40"/>
                <a:gd name="T31" fmla="*/ 14 h 61"/>
                <a:gd name="T32" fmla="*/ 6 w 40"/>
                <a:gd name="T33" fmla="*/ 17 h 61"/>
                <a:gd name="T34" fmla="*/ 4 w 40"/>
                <a:gd name="T35" fmla="*/ 20 h 61"/>
                <a:gd name="T36" fmla="*/ 2 w 40"/>
                <a:gd name="T37" fmla="*/ 20 h 61"/>
                <a:gd name="T38" fmla="*/ 4 w 40"/>
                <a:gd name="T39" fmla="*/ 13 h 61"/>
                <a:gd name="T40" fmla="*/ 7 w 40"/>
                <a:gd name="T41" fmla="*/ 8 h 61"/>
                <a:gd name="T42" fmla="*/ 11 w 40"/>
                <a:gd name="T43" fmla="*/ 5 h 61"/>
                <a:gd name="T44" fmla="*/ 14 w 40"/>
                <a:gd name="T45" fmla="*/ 2 h 61"/>
                <a:gd name="T46" fmla="*/ 19 w 40"/>
                <a:gd name="T47" fmla="*/ 1 h 61"/>
                <a:gd name="T48" fmla="*/ 24 w 40"/>
                <a:gd name="T49" fmla="*/ 0 h 61"/>
                <a:gd name="T50" fmla="*/ 30 w 40"/>
                <a:gd name="T51" fmla="*/ 1 h 61"/>
                <a:gd name="T52" fmla="*/ 35 w 40"/>
                <a:gd name="T53" fmla="*/ 2 h 61"/>
                <a:gd name="T54" fmla="*/ 38 w 40"/>
                <a:gd name="T55" fmla="*/ 6 h 61"/>
                <a:gd name="T56" fmla="*/ 42 w 40"/>
                <a:gd name="T57" fmla="*/ 10 h 61"/>
                <a:gd name="T58" fmla="*/ 43 w 40"/>
                <a:gd name="T59" fmla="*/ 14 h 61"/>
                <a:gd name="T60" fmla="*/ 44 w 40"/>
                <a:gd name="T61" fmla="*/ 18 h 61"/>
                <a:gd name="T62" fmla="*/ 43 w 40"/>
                <a:gd name="T63" fmla="*/ 25 h 61"/>
                <a:gd name="T64" fmla="*/ 41 w 40"/>
                <a:gd name="T65" fmla="*/ 32 h 61"/>
                <a:gd name="T66" fmla="*/ 36 w 40"/>
                <a:gd name="T67" fmla="*/ 39 h 61"/>
                <a:gd name="T68" fmla="*/ 28 w 40"/>
                <a:gd name="T69" fmla="*/ 49 h 61"/>
                <a:gd name="T70" fmla="*/ 18 w 40"/>
                <a:gd name="T71" fmla="*/ 60 h 61"/>
                <a:gd name="T72" fmla="*/ 32 w 40"/>
                <a:gd name="T73" fmla="*/ 60 h 61"/>
                <a:gd name="T74" fmla="*/ 37 w 40"/>
                <a:gd name="T75" fmla="*/ 60 h 61"/>
                <a:gd name="T76" fmla="*/ 40 w 40"/>
                <a:gd name="T77" fmla="*/ 59 h 61"/>
                <a:gd name="T78" fmla="*/ 42 w 40"/>
                <a:gd name="T79" fmla="*/ 59 h 61"/>
                <a:gd name="T80" fmla="*/ 43 w 40"/>
                <a:gd name="T81" fmla="*/ 57 h 61"/>
                <a:gd name="T82" fmla="*/ 44 w 40"/>
                <a:gd name="T83" fmla="*/ 56 h 61"/>
                <a:gd name="T84" fmla="*/ 46 w 40"/>
                <a:gd name="T85" fmla="*/ 53 h 61"/>
                <a:gd name="T86" fmla="*/ 48 w 40"/>
                <a:gd name="T87" fmla="*/ 53 h 61"/>
                <a:gd name="T88" fmla="*/ 43 w 40"/>
                <a:gd name="T89" fmla="*/ 73 h 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0" h="61">
                  <a:moveTo>
                    <a:pt x="36" y="61"/>
                  </a:moveTo>
                  <a:lnTo>
                    <a:pt x="0" y="61"/>
                  </a:lnTo>
                  <a:lnTo>
                    <a:pt x="0" y="60"/>
                  </a:lnTo>
                  <a:lnTo>
                    <a:pt x="11" y="49"/>
                  </a:lnTo>
                  <a:lnTo>
                    <a:pt x="18" y="40"/>
                  </a:lnTo>
                  <a:lnTo>
                    <a:pt x="22" y="34"/>
                  </a:lnTo>
                  <a:lnTo>
                    <a:pt x="24" y="28"/>
                  </a:lnTo>
                  <a:lnTo>
                    <a:pt x="25" y="21"/>
                  </a:lnTo>
                  <a:lnTo>
                    <a:pt x="24" y="18"/>
                  </a:lnTo>
                  <a:lnTo>
                    <a:pt x="23" y="16"/>
                  </a:lnTo>
                  <a:lnTo>
                    <a:pt x="22" y="13"/>
                  </a:lnTo>
                  <a:lnTo>
                    <a:pt x="20" y="12"/>
                  </a:lnTo>
                  <a:lnTo>
                    <a:pt x="17" y="11"/>
                  </a:lnTo>
                  <a:lnTo>
                    <a:pt x="14" y="10"/>
                  </a:lnTo>
                  <a:lnTo>
                    <a:pt x="11" y="11"/>
                  </a:lnTo>
                  <a:lnTo>
                    <a:pt x="8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3" y="11"/>
                  </a:lnTo>
                  <a:lnTo>
                    <a:pt x="6" y="7"/>
                  </a:lnTo>
                  <a:lnTo>
                    <a:pt x="9" y="4"/>
                  </a:lnTo>
                  <a:lnTo>
                    <a:pt x="12" y="2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29" y="2"/>
                  </a:lnTo>
                  <a:lnTo>
                    <a:pt x="32" y="5"/>
                  </a:lnTo>
                  <a:lnTo>
                    <a:pt x="35" y="8"/>
                  </a:lnTo>
                  <a:lnTo>
                    <a:pt x="36" y="12"/>
                  </a:lnTo>
                  <a:lnTo>
                    <a:pt x="37" y="15"/>
                  </a:lnTo>
                  <a:lnTo>
                    <a:pt x="36" y="21"/>
                  </a:lnTo>
                  <a:lnTo>
                    <a:pt x="34" y="27"/>
                  </a:lnTo>
                  <a:lnTo>
                    <a:pt x="30" y="33"/>
                  </a:lnTo>
                  <a:lnTo>
                    <a:pt x="23" y="41"/>
                  </a:lnTo>
                  <a:lnTo>
                    <a:pt x="15" y="50"/>
                  </a:lnTo>
                  <a:lnTo>
                    <a:pt x="27" y="50"/>
                  </a:lnTo>
                  <a:lnTo>
                    <a:pt x="31" y="50"/>
                  </a:lnTo>
                  <a:lnTo>
                    <a:pt x="33" y="49"/>
                  </a:lnTo>
                  <a:lnTo>
                    <a:pt x="35" y="49"/>
                  </a:lnTo>
                  <a:lnTo>
                    <a:pt x="36" y="48"/>
                  </a:lnTo>
                  <a:lnTo>
                    <a:pt x="37" y="47"/>
                  </a:lnTo>
                  <a:lnTo>
                    <a:pt x="38" y="44"/>
                  </a:lnTo>
                  <a:lnTo>
                    <a:pt x="40" y="44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26"/>
            <p:cNvSpPr>
              <a:spLocks noChangeAspect="1" noEditPoints="1"/>
            </p:cNvSpPr>
            <p:nvPr/>
          </p:nvSpPr>
          <p:spPr bwMode="auto">
            <a:xfrm>
              <a:off x="3739" y="2985"/>
              <a:ext cx="46" cy="74"/>
            </a:xfrm>
            <a:custGeom>
              <a:avLst/>
              <a:gdLst>
                <a:gd name="T0" fmla="*/ 46 w 39"/>
                <a:gd name="T1" fmla="*/ 37 h 62"/>
                <a:gd name="T2" fmla="*/ 45 w 39"/>
                <a:gd name="T3" fmla="*/ 48 h 62"/>
                <a:gd name="T4" fmla="*/ 42 w 39"/>
                <a:gd name="T5" fmla="*/ 57 h 62"/>
                <a:gd name="T6" fmla="*/ 40 w 39"/>
                <a:gd name="T7" fmla="*/ 62 h 62"/>
                <a:gd name="T8" fmla="*/ 38 w 39"/>
                <a:gd name="T9" fmla="*/ 66 h 62"/>
                <a:gd name="T10" fmla="*/ 35 w 39"/>
                <a:gd name="T11" fmla="*/ 69 h 62"/>
                <a:gd name="T12" fmla="*/ 31 w 39"/>
                <a:gd name="T13" fmla="*/ 72 h 62"/>
                <a:gd name="T14" fmla="*/ 27 w 39"/>
                <a:gd name="T15" fmla="*/ 73 h 62"/>
                <a:gd name="T16" fmla="*/ 24 w 39"/>
                <a:gd name="T17" fmla="*/ 74 h 62"/>
                <a:gd name="T18" fmla="*/ 18 w 39"/>
                <a:gd name="T19" fmla="*/ 73 h 62"/>
                <a:gd name="T20" fmla="*/ 14 w 39"/>
                <a:gd name="T21" fmla="*/ 72 h 62"/>
                <a:gd name="T22" fmla="*/ 9 w 39"/>
                <a:gd name="T23" fmla="*/ 68 h 62"/>
                <a:gd name="T24" fmla="*/ 7 w 39"/>
                <a:gd name="T25" fmla="*/ 63 h 62"/>
                <a:gd name="T26" fmla="*/ 5 w 39"/>
                <a:gd name="T27" fmla="*/ 60 h 62"/>
                <a:gd name="T28" fmla="*/ 2 w 39"/>
                <a:gd name="T29" fmla="*/ 55 h 62"/>
                <a:gd name="T30" fmla="*/ 1 w 39"/>
                <a:gd name="T31" fmla="*/ 47 h 62"/>
                <a:gd name="T32" fmla="*/ 0 w 39"/>
                <a:gd name="T33" fmla="*/ 38 h 62"/>
                <a:gd name="T34" fmla="*/ 1 w 39"/>
                <a:gd name="T35" fmla="*/ 26 h 62"/>
                <a:gd name="T36" fmla="*/ 4 w 39"/>
                <a:gd name="T37" fmla="*/ 17 h 62"/>
                <a:gd name="T38" fmla="*/ 6 w 39"/>
                <a:gd name="T39" fmla="*/ 12 h 62"/>
                <a:gd name="T40" fmla="*/ 8 w 39"/>
                <a:gd name="T41" fmla="*/ 7 h 62"/>
                <a:gd name="T42" fmla="*/ 12 w 39"/>
                <a:gd name="T43" fmla="*/ 5 h 62"/>
                <a:gd name="T44" fmla="*/ 15 w 39"/>
                <a:gd name="T45" fmla="*/ 2 h 62"/>
                <a:gd name="T46" fmla="*/ 19 w 39"/>
                <a:gd name="T47" fmla="*/ 0 h 62"/>
                <a:gd name="T48" fmla="*/ 24 w 39"/>
                <a:gd name="T49" fmla="*/ 0 h 62"/>
                <a:gd name="T50" fmla="*/ 27 w 39"/>
                <a:gd name="T51" fmla="*/ 0 h 62"/>
                <a:gd name="T52" fmla="*/ 31 w 39"/>
                <a:gd name="T53" fmla="*/ 2 h 62"/>
                <a:gd name="T54" fmla="*/ 34 w 39"/>
                <a:gd name="T55" fmla="*/ 5 h 62"/>
                <a:gd name="T56" fmla="*/ 38 w 39"/>
                <a:gd name="T57" fmla="*/ 7 h 62"/>
                <a:gd name="T58" fmla="*/ 40 w 39"/>
                <a:gd name="T59" fmla="*/ 11 h 62"/>
                <a:gd name="T60" fmla="*/ 42 w 39"/>
                <a:gd name="T61" fmla="*/ 16 h 62"/>
                <a:gd name="T62" fmla="*/ 45 w 39"/>
                <a:gd name="T63" fmla="*/ 26 h 62"/>
                <a:gd name="T64" fmla="*/ 46 w 39"/>
                <a:gd name="T65" fmla="*/ 37 h 62"/>
                <a:gd name="T66" fmla="*/ 31 w 39"/>
                <a:gd name="T67" fmla="*/ 37 h 62"/>
                <a:gd name="T68" fmla="*/ 31 w 39"/>
                <a:gd name="T69" fmla="*/ 23 h 62"/>
                <a:gd name="T70" fmla="*/ 29 w 39"/>
                <a:gd name="T71" fmla="*/ 16 h 62"/>
                <a:gd name="T72" fmla="*/ 29 w 39"/>
                <a:gd name="T73" fmla="*/ 11 h 62"/>
                <a:gd name="T74" fmla="*/ 28 w 39"/>
                <a:gd name="T75" fmla="*/ 7 h 62"/>
                <a:gd name="T76" fmla="*/ 27 w 39"/>
                <a:gd name="T77" fmla="*/ 5 h 62"/>
                <a:gd name="T78" fmla="*/ 26 w 39"/>
                <a:gd name="T79" fmla="*/ 4 h 62"/>
                <a:gd name="T80" fmla="*/ 22 w 39"/>
                <a:gd name="T81" fmla="*/ 4 h 62"/>
                <a:gd name="T82" fmla="*/ 21 w 39"/>
                <a:gd name="T83" fmla="*/ 4 h 62"/>
                <a:gd name="T84" fmla="*/ 19 w 39"/>
                <a:gd name="T85" fmla="*/ 5 h 62"/>
                <a:gd name="T86" fmla="*/ 18 w 39"/>
                <a:gd name="T87" fmla="*/ 7 h 62"/>
                <a:gd name="T88" fmla="*/ 17 w 39"/>
                <a:gd name="T89" fmla="*/ 11 h 62"/>
                <a:gd name="T90" fmla="*/ 17 w 39"/>
                <a:gd name="T91" fmla="*/ 17 h 62"/>
                <a:gd name="T92" fmla="*/ 17 w 39"/>
                <a:gd name="T93" fmla="*/ 27 h 62"/>
                <a:gd name="T94" fmla="*/ 15 w 39"/>
                <a:gd name="T95" fmla="*/ 44 h 62"/>
                <a:gd name="T96" fmla="*/ 17 w 39"/>
                <a:gd name="T97" fmla="*/ 56 h 62"/>
                <a:gd name="T98" fmla="*/ 17 w 39"/>
                <a:gd name="T99" fmla="*/ 64 h 62"/>
                <a:gd name="T100" fmla="*/ 18 w 39"/>
                <a:gd name="T101" fmla="*/ 67 h 62"/>
                <a:gd name="T102" fmla="*/ 19 w 39"/>
                <a:gd name="T103" fmla="*/ 69 h 62"/>
                <a:gd name="T104" fmla="*/ 21 w 39"/>
                <a:gd name="T105" fmla="*/ 70 h 62"/>
                <a:gd name="T106" fmla="*/ 24 w 39"/>
                <a:gd name="T107" fmla="*/ 70 h 62"/>
                <a:gd name="T108" fmla="*/ 26 w 39"/>
                <a:gd name="T109" fmla="*/ 70 h 62"/>
                <a:gd name="T110" fmla="*/ 27 w 39"/>
                <a:gd name="T111" fmla="*/ 69 h 62"/>
                <a:gd name="T112" fmla="*/ 28 w 39"/>
                <a:gd name="T113" fmla="*/ 67 h 62"/>
                <a:gd name="T114" fmla="*/ 29 w 39"/>
                <a:gd name="T115" fmla="*/ 63 h 62"/>
                <a:gd name="T116" fmla="*/ 29 w 39"/>
                <a:gd name="T117" fmla="*/ 60 h 62"/>
                <a:gd name="T118" fmla="*/ 31 w 39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62">
                  <a:moveTo>
                    <a:pt x="39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20" y="62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8" y="57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1" y="22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6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8" y="22"/>
                  </a:lnTo>
                  <a:lnTo>
                    <a:pt x="39" y="31"/>
                  </a:lnTo>
                  <a:close/>
                  <a:moveTo>
                    <a:pt x="26" y="31"/>
                  </a:moveTo>
                  <a:lnTo>
                    <a:pt x="26" y="19"/>
                  </a:lnTo>
                  <a:lnTo>
                    <a:pt x="25" y="13"/>
                  </a:lnTo>
                  <a:lnTo>
                    <a:pt x="25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6" y="4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4" y="14"/>
                  </a:lnTo>
                  <a:lnTo>
                    <a:pt x="14" y="23"/>
                  </a:lnTo>
                  <a:lnTo>
                    <a:pt x="13" y="37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8" y="59"/>
                  </a:lnTo>
                  <a:lnTo>
                    <a:pt x="20" y="59"/>
                  </a:lnTo>
                  <a:lnTo>
                    <a:pt x="22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27"/>
            <p:cNvSpPr>
              <a:spLocks noChangeAspect="1" noEditPoints="1"/>
            </p:cNvSpPr>
            <p:nvPr/>
          </p:nvSpPr>
          <p:spPr bwMode="auto">
            <a:xfrm>
              <a:off x="3793" y="2985"/>
              <a:ext cx="46" cy="74"/>
            </a:xfrm>
            <a:custGeom>
              <a:avLst/>
              <a:gdLst>
                <a:gd name="T0" fmla="*/ 46 w 39"/>
                <a:gd name="T1" fmla="*/ 37 h 62"/>
                <a:gd name="T2" fmla="*/ 45 w 39"/>
                <a:gd name="T3" fmla="*/ 48 h 62"/>
                <a:gd name="T4" fmla="*/ 42 w 39"/>
                <a:gd name="T5" fmla="*/ 57 h 62"/>
                <a:gd name="T6" fmla="*/ 40 w 39"/>
                <a:gd name="T7" fmla="*/ 62 h 62"/>
                <a:gd name="T8" fmla="*/ 38 w 39"/>
                <a:gd name="T9" fmla="*/ 66 h 62"/>
                <a:gd name="T10" fmla="*/ 35 w 39"/>
                <a:gd name="T11" fmla="*/ 69 h 62"/>
                <a:gd name="T12" fmla="*/ 31 w 39"/>
                <a:gd name="T13" fmla="*/ 72 h 62"/>
                <a:gd name="T14" fmla="*/ 27 w 39"/>
                <a:gd name="T15" fmla="*/ 73 h 62"/>
                <a:gd name="T16" fmla="*/ 24 w 39"/>
                <a:gd name="T17" fmla="*/ 74 h 62"/>
                <a:gd name="T18" fmla="*/ 18 w 39"/>
                <a:gd name="T19" fmla="*/ 73 h 62"/>
                <a:gd name="T20" fmla="*/ 14 w 39"/>
                <a:gd name="T21" fmla="*/ 72 h 62"/>
                <a:gd name="T22" fmla="*/ 9 w 39"/>
                <a:gd name="T23" fmla="*/ 68 h 62"/>
                <a:gd name="T24" fmla="*/ 7 w 39"/>
                <a:gd name="T25" fmla="*/ 63 h 62"/>
                <a:gd name="T26" fmla="*/ 5 w 39"/>
                <a:gd name="T27" fmla="*/ 60 h 62"/>
                <a:gd name="T28" fmla="*/ 2 w 39"/>
                <a:gd name="T29" fmla="*/ 55 h 62"/>
                <a:gd name="T30" fmla="*/ 1 w 39"/>
                <a:gd name="T31" fmla="*/ 47 h 62"/>
                <a:gd name="T32" fmla="*/ 0 w 39"/>
                <a:gd name="T33" fmla="*/ 38 h 62"/>
                <a:gd name="T34" fmla="*/ 1 w 39"/>
                <a:gd name="T35" fmla="*/ 26 h 62"/>
                <a:gd name="T36" fmla="*/ 4 w 39"/>
                <a:gd name="T37" fmla="*/ 17 h 62"/>
                <a:gd name="T38" fmla="*/ 6 w 39"/>
                <a:gd name="T39" fmla="*/ 12 h 62"/>
                <a:gd name="T40" fmla="*/ 8 w 39"/>
                <a:gd name="T41" fmla="*/ 7 h 62"/>
                <a:gd name="T42" fmla="*/ 12 w 39"/>
                <a:gd name="T43" fmla="*/ 5 h 62"/>
                <a:gd name="T44" fmla="*/ 15 w 39"/>
                <a:gd name="T45" fmla="*/ 2 h 62"/>
                <a:gd name="T46" fmla="*/ 19 w 39"/>
                <a:gd name="T47" fmla="*/ 0 h 62"/>
                <a:gd name="T48" fmla="*/ 24 w 39"/>
                <a:gd name="T49" fmla="*/ 0 h 62"/>
                <a:gd name="T50" fmla="*/ 27 w 39"/>
                <a:gd name="T51" fmla="*/ 0 h 62"/>
                <a:gd name="T52" fmla="*/ 31 w 39"/>
                <a:gd name="T53" fmla="*/ 2 h 62"/>
                <a:gd name="T54" fmla="*/ 34 w 39"/>
                <a:gd name="T55" fmla="*/ 5 h 62"/>
                <a:gd name="T56" fmla="*/ 38 w 39"/>
                <a:gd name="T57" fmla="*/ 7 h 62"/>
                <a:gd name="T58" fmla="*/ 40 w 39"/>
                <a:gd name="T59" fmla="*/ 11 h 62"/>
                <a:gd name="T60" fmla="*/ 42 w 39"/>
                <a:gd name="T61" fmla="*/ 16 h 62"/>
                <a:gd name="T62" fmla="*/ 45 w 39"/>
                <a:gd name="T63" fmla="*/ 26 h 62"/>
                <a:gd name="T64" fmla="*/ 46 w 39"/>
                <a:gd name="T65" fmla="*/ 37 h 62"/>
                <a:gd name="T66" fmla="*/ 31 w 39"/>
                <a:gd name="T67" fmla="*/ 37 h 62"/>
                <a:gd name="T68" fmla="*/ 31 w 39"/>
                <a:gd name="T69" fmla="*/ 23 h 62"/>
                <a:gd name="T70" fmla="*/ 29 w 39"/>
                <a:gd name="T71" fmla="*/ 16 h 62"/>
                <a:gd name="T72" fmla="*/ 29 w 39"/>
                <a:gd name="T73" fmla="*/ 11 h 62"/>
                <a:gd name="T74" fmla="*/ 28 w 39"/>
                <a:gd name="T75" fmla="*/ 7 h 62"/>
                <a:gd name="T76" fmla="*/ 27 w 39"/>
                <a:gd name="T77" fmla="*/ 5 h 62"/>
                <a:gd name="T78" fmla="*/ 26 w 39"/>
                <a:gd name="T79" fmla="*/ 4 h 62"/>
                <a:gd name="T80" fmla="*/ 22 w 39"/>
                <a:gd name="T81" fmla="*/ 4 h 62"/>
                <a:gd name="T82" fmla="*/ 21 w 39"/>
                <a:gd name="T83" fmla="*/ 4 h 62"/>
                <a:gd name="T84" fmla="*/ 19 w 39"/>
                <a:gd name="T85" fmla="*/ 5 h 62"/>
                <a:gd name="T86" fmla="*/ 18 w 39"/>
                <a:gd name="T87" fmla="*/ 7 h 62"/>
                <a:gd name="T88" fmla="*/ 17 w 39"/>
                <a:gd name="T89" fmla="*/ 11 h 62"/>
                <a:gd name="T90" fmla="*/ 17 w 39"/>
                <a:gd name="T91" fmla="*/ 17 h 62"/>
                <a:gd name="T92" fmla="*/ 17 w 39"/>
                <a:gd name="T93" fmla="*/ 27 h 62"/>
                <a:gd name="T94" fmla="*/ 15 w 39"/>
                <a:gd name="T95" fmla="*/ 44 h 62"/>
                <a:gd name="T96" fmla="*/ 17 w 39"/>
                <a:gd name="T97" fmla="*/ 56 h 62"/>
                <a:gd name="T98" fmla="*/ 17 w 39"/>
                <a:gd name="T99" fmla="*/ 64 h 62"/>
                <a:gd name="T100" fmla="*/ 18 w 39"/>
                <a:gd name="T101" fmla="*/ 67 h 62"/>
                <a:gd name="T102" fmla="*/ 19 w 39"/>
                <a:gd name="T103" fmla="*/ 69 h 62"/>
                <a:gd name="T104" fmla="*/ 21 w 39"/>
                <a:gd name="T105" fmla="*/ 70 h 62"/>
                <a:gd name="T106" fmla="*/ 24 w 39"/>
                <a:gd name="T107" fmla="*/ 70 h 62"/>
                <a:gd name="T108" fmla="*/ 26 w 39"/>
                <a:gd name="T109" fmla="*/ 70 h 62"/>
                <a:gd name="T110" fmla="*/ 27 w 39"/>
                <a:gd name="T111" fmla="*/ 69 h 62"/>
                <a:gd name="T112" fmla="*/ 28 w 39"/>
                <a:gd name="T113" fmla="*/ 67 h 62"/>
                <a:gd name="T114" fmla="*/ 29 w 39"/>
                <a:gd name="T115" fmla="*/ 63 h 62"/>
                <a:gd name="T116" fmla="*/ 29 w 39"/>
                <a:gd name="T117" fmla="*/ 60 h 62"/>
                <a:gd name="T118" fmla="*/ 31 w 39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62">
                  <a:moveTo>
                    <a:pt x="39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20" y="62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8" y="57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1" y="22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6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8" y="22"/>
                  </a:lnTo>
                  <a:lnTo>
                    <a:pt x="39" y="31"/>
                  </a:lnTo>
                  <a:close/>
                  <a:moveTo>
                    <a:pt x="26" y="31"/>
                  </a:moveTo>
                  <a:lnTo>
                    <a:pt x="26" y="19"/>
                  </a:lnTo>
                  <a:lnTo>
                    <a:pt x="25" y="13"/>
                  </a:lnTo>
                  <a:lnTo>
                    <a:pt x="25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6" y="4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4" y="14"/>
                  </a:lnTo>
                  <a:lnTo>
                    <a:pt x="14" y="23"/>
                  </a:lnTo>
                  <a:lnTo>
                    <a:pt x="13" y="37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8" y="59"/>
                  </a:lnTo>
                  <a:lnTo>
                    <a:pt x="20" y="59"/>
                  </a:lnTo>
                  <a:lnTo>
                    <a:pt x="22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128"/>
            <p:cNvSpPr>
              <a:spLocks noChangeAspect="1"/>
            </p:cNvSpPr>
            <p:nvPr/>
          </p:nvSpPr>
          <p:spPr bwMode="auto">
            <a:xfrm>
              <a:off x="3962" y="2985"/>
              <a:ext cx="48" cy="73"/>
            </a:xfrm>
            <a:custGeom>
              <a:avLst/>
              <a:gdLst>
                <a:gd name="T0" fmla="*/ 43 w 40"/>
                <a:gd name="T1" fmla="*/ 73 h 61"/>
                <a:gd name="T2" fmla="*/ 0 w 40"/>
                <a:gd name="T3" fmla="*/ 73 h 61"/>
                <a:gd name="T4" fmla="*/ 0 w 40"/>
                <a:gd name="T5" fmla="*/ 72 h 61"/>
                <a:gd name="T6" fmla="*/ 13 w 40"/>
                <a:gd name="T7" fmla="*/ 59 h 61"/>
                <a:gd name="T8" fmla="*/ 22 w 40"/>
                <a:gd name="T9" fmla="*/ 48 h 61"/>
                <a:gd name="T10" fmla="*/ 26 w 40"/>
                <a:gd name="T11" fmla="*/ 41 h 61"/>
                <a:gd name="T12" fmla="*/ 29 w 40"/>
                <a:gd name="T13" fmla="*/ 34 h 61"/>
                <a:gd name="T14" fmla="*/ 30 w 40"/>
                <a:gd name="T15" fmla="*/ 25 h 61"/>
                <a:gd name="T16" fmla="*/ 29 w 40"/>
                <a:gd name="T17" fmla="*/ 22 h 61"/>
                <a:gd name="T18" fmla="*/ 28 w 40"/>
                <a:gd name="T19" fmla="*/ 19 h 61"/>
                <a:gd name="T20" fmla="*/ 26 w 40"/>
                <a:gd name="T21" fmla="*/ 16 h 61"/>
                <a:gd name="T22" fmla="*/ 24 w 40"/>
                <a:gd name="T23" fmla="*/ 14 h 61"/>
                <a:gd name="T24" fmla="*/ 20 w 40"/>
                <a:gd name="T25" fmla="*/ 13 h 61"/>
                <a:gd name="T26" fmla="*/ 17 w 40"/>
                <a:gd name="T27" fmla="*/ 12 h 61"/>
                <a:gd name="T28" fmla="*/ 13 w 40"/>
                <a:gd name="T29" fmla="*/ 13 h 61"/>
                <a:gd name="T30" fmla="*/ 10 w 40"/>
                <a:gd name="T31" fmla="*/ 14 h 61"/>
                <a:gd name="T32" fmla="*/ 6 w 40"/>
                <a:gd name="T33" fmla="*/ 17 h 61"/>
                <a:gd name="T34" fmla="*/ 4 w 40"/>
                <a:gd name="T35" fmla="*/ 20 h 61"/>
                <a:gd name="T36" fmla="*/ 2 w 40"/>
                <a:gd name="T37" fmla="*/ 20 h 61"/>
                <a:gd name="T38" fmla="*/ 4 w 40"/>
                <a:gd name="T39" fmla="*/ 13 h 61"/>
                <a:gd name="T40" fmla="*/ 7 w 40"/>
                <a:gd name="T41" fmla="*/ 8 h 61"/>
                <a:gd name="T42" fmla="*/ 11 w 40"/>
                <a:gd name="T43" fmla="*/ 5 h 61"/>
                <a:gd name="T44" fmla="*/ 14 w 40"/>
                <a:gd name="T45" fmla="*/ 2 h 61"/>
                <a:gd name="T46" fmla="*/ 19 w 40"/>
                <a:gd name="T47" fmla="*/ 1 h 61"/>
                <a:gd name="T48" fmla="*/ 24 w 40"/>
                <a:gd name="T49" fmla="*/ 0 h 61"/>
                <a:gd name="T50" fmla="*/ 30 w 40"/>
                <a:gd name="T51" fmla="*/ 1 h 61"/>
                <a:gd name="T52" fmla="*/ 35 w 40"/>
                <a:gd name="T53" fmla="*/ 2 h 61"/>
                <a:gd name="T54" fmla="*/ 38 w 40"/>
                <a:gd name="T55" fmla="*/ 6 h 61"/>
                <a:gd name="T56" fmla="*/ 42 w 40"/>
                <a:gd name="T57" fmla="*/ 10 h 61"/>
                <a:gd name="T58" fmla="*/ 43 w 40"/>
                <a:gd name="T59" fmla="*/ 14 h 61"/>
                <a:gd name="T60" fmla="*/ 44 w 40"/>
                <a:gd name="T61" fmla="*/ 18 h 61"/>
                <a:gd name="T62" fmla="*/ 43 w 40"/>
                <a:gd name="T63" fmla="*/ 25 h 61"/>
                <a:gd name="T64" fmla="*/ 41 w 40"/>
                <a:gd name="T65" fmla="*/ 32 h 61"/>
                <a:gd name="T66" fmla="*/ 36 w 40"/>
                <a:gd name="T67" fmla="*/ 39 h 61"/>
                <a:gd name="T68" fmla="*/ 28 w 40"/>
                <a:gd name="T69" fmla="*/ 49 h 61"/>
                <a:gd name="T70" fmla="*/ 18 w 40"/>
                <a:gd name="T71" fmla="*/ 60 h 61"/>
                <a:gd name="T72" fmla="*/ 32 w 40"/>
                <a:gd name="T73" fmla="*/ 60 h 61"/>
                <a:gd name="T74" fmla="*/ 37 w 40"/>
                <a:gd name="T75" fmla="*/ 60 h 61"/>
                <a:gd name="T76" fmla="*/ 40 w 40"/>
                <a:gd name="T77" fmla="*/ 59 h 61"/>
                <a:gd name="T78" fmla="*/ 42 w 40"/>
                <a:gd name="T79" fmla="*/ 59 h 61"/>
                <a:gd name="T80" fmla="*/ 43 w 40"/>
                <a:gd name="T81" fmla="*/ 57 h 61"/>
                <a:gd name="T82" fmla="*/ 44 w 40"/>
                <a:gd name="T83" fmla="*/ 56 h 61"/>
                <a:gd name="T84" fmla="*/ 46 w 40"/>
                <a:gd name="T85" fmla="*/ 53 h 61"/>
                <a:gd name="T86" fmla="*/ 48 w 40"/>
                <a:gd name="T87" fmla="*/ 53 h 61"/>
                <a:gd name="T88" fmla="*/ 43 w 40"/>
                <a:gd name="T89" fmla="*/ 73 h 6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0" h="61">
                  <a:moveTo>
                    <a:pt x="36" y="61"/>
                  </a:moveTo>
                  <a:lnTo>
                    <a:pt x="0" y="61"/>
                  </a:lnTo>
                  <a:lnTo>
                    <a:pt x="0" y="60"/>
                  </a:lnTo>
                  <a:lnTo>
                    <a:pt x="11" y="49"/>
                  </a:lnTo>
                  <a:lnTo>
                    <a:pt x="18" y="40"/>
                  </a:lnTo>
                  <a:lnTo>
                    <a:pt x="22" y="34"/>
                  </a:lnTo>
                  <a:lnTo>
                    <a:pt x="24" y="28"/>
                  </a:lnTo>
                  <a:lnTo>
                    <a:pt x="25" y="21"/>
                  </a:lnTo>
                  <a:lnTo>
                    <a:pt x="24" y="18"/>
                  </a:lnTo>
                  <a:lnTo>
                    <a:pt x="23" y="16"/>
                  </a:lnTo>
                  <a:lnTo>
                    <a:pt x="22" y="13"/>
                  </a:lnTo>
                  <a:lnTo>
                    <a:pt x="20" y="12"/>
                  </a:lnTo>
                  <a:lnTo>
                    <a:pt x="17" y="11"/>
                  </a:lnTo>
                  <a:lnTo>
                    <a:pt x="14" y="10"/>
                  </a:lnTo>
                  <a:lnTo>
                    <a:pt x="11" y="11"/>
                  </a:lnTo>
                  <a:lnTo>
                    <a:pt x="8" y="12"/>
                  </a:lnTo>
                  <a:lnTo>
                    <a:pt x="5" y="14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3" y="11"/>
                  </a:lnTo>
                  <a:lnTo>
                    <a:pt x="6" y="7"/>
                  </a:lnTo>
                  <a:lnTo>
                    <a:pt x="9" y="4"/>
                  </a:lnTo>
                  <a:lnTo>
                    <a:pt x="12" y="2"/>
                  </a:lnTo>
                  <a:lnTo>
                    <a:pt x="16" y="1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29" y="2"/>
                  </a:lnTo>
                  <a:lnTo>
                    <a:pt x="32" y="5"/>
                  </a:lnTo>
                  <a:lnTo>
                    <a:pt x="35" y="8"/>
                  </a:lnTo>
                  <a:lnTo>
                    <a:pt x="36" y="12"/>
                  </a:lnTo>
                  <a:lnTo>
                    <a:pt x="37" y="15"/>
                  </a:lnTo>
                  <a:lnTo>
                    <a:pt x="36" y="21"/>
                  </a:lnTo>
                  <a:lnTo>
                    <a:pt x="34" y="27"/>
                  </a:lnTo>
                  <a:lnTo>
                    <a:pt x="30" y="33"/>
                  </a:lnTo>
                  <a:lnTo>
                    <a:pt x="23" y="41"/>
                  </a:lnTo>
                  <a:lnTo>
                    <a:pt x="15" y="50"/>
                  </a:lnTo>
                  <a:lnTo>
                    <a:pt x="27" y="50"/>
                  </a:lnTo>
                  <a:lnTo>
                    <a:pt x="31" y="50"/>
                  </a:lnTo>
                  <a:lnTo>
                    <a:pt x="33" y="49"/>
                  </a:lnTo>
                  <a:lnTo>
                    <a:pt x="35" y="49"/>
                  </a:lnTo>
                  <a:lnTo>
                    <a:pt x="36" y="48"/>
                  </a:lnTo>
                  <a:lnTo>
                    <a:pt x="37" y="47"/>
                  </a:lnTo>
                  <a:lnTo>
                    <a:pt x="38" y="44"/>
                  </a:lnTo>
                  <a:lnTo>
                    <a:pt x="40" y="44"/>
                  </a:lnTo>
                  <a:lnTo>
                    <a:pt x="36" y="6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129"/>
            <p:cNvSpPr>
              <a:spLocks noChangeAspect="1"/>
            </p:cNvSpPr>
            <p:nvPr/>
          </p:nvSpPr>
          <p:spPr bwMode="auto">
            <a:xfrm>
              <a:off x="4023" y="2985"/>
              <a:ext cx="37" cy="73"/>
            </a:xfrm>
            <a:custGeom>
              <a:avLst/>
              <a:gdLst>
                <a:gd name="T0" fmla="*/ 27 w 31"/>
                <a:gd name="T1" fmla="*/ 0 h 61"/>
                <a:gd name="T2" fmla="*/ 27 w 31"/>
                <a:gd name="T3" fmla="*/ 59 h 61"/>
                <a:gd name="T4" fmla="*/ 27 w 31"/>
                <a:gd name="T5" fmla="*/ 62 h 61"/>
                <a:gd name="T6" fmla="*/ 27 w 31"/>
                <a:gd name="T7" fmla="*/ 65 h 61"/>
                <a:gd name="T8" fmla="*/ 27 w 31"/>
                <a:gd name="T9" fmla="*/ 67 h 61"/>
                <a:gd name="T10" fmla="*/ 29 w 31"/>
                <a:gd name="T11" fmla="*/ 68 h 61"/>
                <a:gd name="T12" fmla="*/ 30 w 31"/>
                <a:gd name="T13" fmla="*/ 69 h 61"/>
                <a:gd name="T14" fmla="*/ 32 w 31"/>
                <a:gd name="T15" fmla="*/ 71 h 61"/>
                <a:gd name="T16" fmla="*/ 36 w 31"/>
                <a:gd name="T17" fmla="*/ 71 h 61"/>
                <a:gd name="T18" fmla="*/ 37 w 31"/>
                <a:gd name="T19" fmla="*/ 71 h 61"/>
                <a:gd name="T20" fmla="*/ 37 w 31"/>
                <a:gd name="T21" fmla="*/ 73 h 61"/>
                <a:gd name="T22" fmla="*/ 0 w 31"/>
                <a:gd name="T23" fmla="*/ 73 h 61"/>
                <a:gd name="T24" fmla="*/ 0 w 31"/>
                <a:gd name="T25" fmla="*/ 71 h 61"/>
                <a:gd name="T26" fmla="*/ 2 w 31"/>
                <a:gd name="T27" fmla="*/ 71 h 61"/>
                <a:gd name="T28" fmla="*/ 6 w 31"/>
                <a:gd name="T29" fmla="*/ 71 h 61"/>
                <a:gd name="T30" fmla="*/ 8 w 31"/>
                <a:gd name="T31" fmla="*/ 69 h 61"/>
                <a:gd name="T32" fmla="*/ 10 w 31"/>
                <a:gd name="T33" fmla="*/ 68 h 61"/>
                <a:gd name="T34" fmla="*/ 11 w 31"/>
                <a:gd name="T35" fmla="*/ 67 h 61"/>
                <a:gd name="T36" fmla="*/ 11 w 31"/>
                <a:gd name="T37" fmla="*/ 65 h 61"/>
                <a:gd name="T38" fmla="*/ 11 w 31"/>
                <a:gd name="T39" fmla="*/ 62 h 61"/>
                <a:gd name="T40" fmla="*/ 11 w 31"/>
                <a:gd name="T41" fmla="*/ 59 h 61"/>
                <a:gd name="T42" fmla="*/ 11 w 31"/>
                <a:gd name="T43" fmla="*/ 22 h 61"/>
                <a:gd name="T44" fmla="*/ 11 w 31"/>
                <a:gd name="T45" fmla="*/ 18 h 61"/>
                <a:gd name="T46" fmla="*/ 11 w 31"/>
                <a:gd name="T47" fmla="*/ 16 h 61"/>
                <a:gd name="T48" fmla="*/ 11 w 31"/>
                <a:gd name="T49" fmla="*/ 14 h 61"/>
                <a:gd name="T50" fmla="*/ 10 w 31"/>
                <a:gd name="T51" fmla="*/ 14 h 61"/>
                <a:gd name="T52" fmla="*/ 8 w 31"/>
                <a:gd name="T53" fmla="*/ 13 h 61"/>
                <a:gd name="T54" fmla="*/ 7 w 31"/>
                <a:gd name="T55" fmla="*/ 13 h 61"/>
                <a:gd name="T56" fmla="*/ 4 w 31"/>
                <a:gd name="T57" fmla="*/ 13 h 61"/>
                <a:gd name="T58" fmla="*/ 1 w 31"/>
                <a:gd name="T59" fmla="*/ 14 h 61"/>
                <a:gd name="T60" fmla="*/ 0 w 31"/>
                <a:gd name="T61" fmla="*/ 12 h 61"/>
                <a:gd name="T62" fmla="*/ 25 w 31"/>
                <a:gd name="T63" fmla="*/ 0 h 61"/>
                <a:gd name="T64" fmla="*/ 27 w 31"/>
                <a:gd name="T65" fmla="*/ 0 h 6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61">
                  <a:moveTo>
                    <a:pt x="23" y="0"/>
                  </a:moveTo>
                  <a:lnTo>
                    <a:pt x="23" y="49"/>
                  </a:lnTo>
                  <a:lnTo>
                    <a:pt x="23" y="52"/>
                  </a:lnTo>
                  <a:lnTo>
                    <a:pt x="23" y="54"/>
                  </a:lnTo>
                  <a:lnTo>
                    <a:pt x="23" y="56"/>
                  </a:lnTo>
                  <a:lnTo>
                    <a:pt x="24" y="57"/>
                  </a:lnTo>
                  <a:lnTo>
                    <a:pt x="25" y="58"/>
                  </a:lnTo>
                  <a:lnTo>
                    <a:pt x="27" y="59"/>
                  </a:lnTo>
                  <a:lnTo>
                    <a:pt x="30" y="59"/>
                  </a:lnTo>
                  <a:lnTo>
                    <a:pt x="31" y="59"/>
                  </a:lnTo>
                  <a:lnTo>
                    <a:pt x="31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2" y="59"/>
                  </a:lnTo>
                  <a:lnTo>
                    <a:pt x="5" y="59"/>
                  </a:lnTo>
                  <a:lnTo>
                    <a:pt x="7" y="58"/>
                  </a:lnTo>
                  <a:lnTo>
                    <a:pt x="8" y="57"/>
                  </a:lnTo>
                  <a:lnTo>
                    <a:pt x="9" y="56"/>
                  </a:lnTo>
                  <a:lnTo>
                    <a:pt x="9" y="54"/>
                  </a:lnTo>
                  <a:lnTo>
                    <a:pt x="9" y="52"/>
                  </a:lnTo>
                  <a:lnTo>
                    <a:pt x="9" y="49"/>
                  </a:lnTo>
                  <a:lnTo>
                    <a:pt x="9" y="18"/>
                  </a:lnTo>
                  <a:lnTo>
                    <a:pt x="9" y="15"/>
                  </a:lnTo>
                  <a:lnTo>
                    <a:pt x="9" y="13"/>
                  </a:lnTo>
                  <a:lnTo>
                    <a:pt x="9" y="12"/>
                  </a:lnTo>
                  <a:lnTo>
                    <a:pt x="8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130"/>
            <p:cNvSpPr>
              <a:spLocks noChangeAspect="1" noEditPoints="1"/>
            </p:cNvSpPr>
            <p:nvPr/>
          </p:nvSpPr>
          <p:spPr bwMode="auto">
            <a:xfrm>
              <a:off x="4072" y="2985"/>
              <a:ext cx="47" cy="74"/>
            </a:xfrm>
            <a:custGeom>
              <a:avLst/>
              <a:gdLst>
                <a:gd name="T0" fmla="*/ 47 w 39"/>
                <a:gd name="T1" fmla="*/ 37 h 62"/>
                <a:gd name="T2" fmla="*/ 46 w 39"/>
                <a:gd name="T3" fmla="*/ 48 h 62"/>
                <a:gd name="T4" fmla="*/ 43 w 39"/>
                <a:gd name="T5" fmla="*/ 57 h 62"/>
                <a:gd name="T6" fmla="*/ 41 w 39"/>
                <a:gd name="T7" fmla="*/ 62 h 62"/>
                <a:gd name="T8" fmla="*/ 39 w 39"/>
                <a:gd name="T9" fmla="*/ 66 h 62"/>
                <a:gd name="T10" fmla="*/ 36 w 39"/>
                <a:gd name="T11" fmla="*/ 69 h 62"/>
                <a:gd name="T12" fmla="*/ 31 w 39"/>
                <a:gd name="T13" fmla="*/ 72 h 62"/>
                <a:gd name="T14" fmla="*/ 28 w 39"/>
                <a:gd name="T15" fmla="*/ 73 h 62"/>
                <a:gd name="T16" fmla="*/ 24 w 39"/>
                <a:gd name="T17" fmla="*/ 74 h 62"/>
                <a:gd name="T18" fmla="*/ 18 w 39"/>
                <a:gd name="T19" fmla="*/ 73 h 62"/>
                <a:gd name="T20" fmla="*/ 14 w 39"/>
                <a:gd name="T21" fmla="*/ 72 h 62"/>
                <a:gd name="T22" fmla="*/ 10 w 39"/>
                <a:gd name="T23" fmla="*/ 68 h 62"/>
                <a:gd name="T24" fmla="*/ 7 w 39"/>
                <a:gd name="T25" fmla="*/ 63 h 62"/>
                <a:gd name="T26" fmla="*/ 5 w 39"/>
                <a:gd name="T27" fmla="*/ 60 h 62"/>
                <a:gd name="T28" fmla="*/ 2 w 39"/>
                <a:gd name="T29" fmla="*/ 55 h 62"/>
                <a:gd name="T30" fmla="*/ 1 w 39"/>
                <a:gd name="T31" fmla="*/ 47 h 62"/>
                <a:gd name="T32" fmla="*/ 0 w 39"/>
                <a:gd name="T33" fmla="*/ 38 h 62"/>
                <a:gd name="T34" fmla="*/ 1 w 39"/>
                <a:gd name="T35" fmla="*/ 26 h 62"/>
                <a:gd name="T36" fmla="*/ 4 w 39"/>
                <a:gd name="T37" fmla="*/ 17 h 62"/>
                <a:gd name="T38" fmla="*/ 6 w 39"/>
                <a:gd name="T39" fmla="*/ 12 h 62"/>
                <a:gd name="T40" fmla="*/ 8 w 39"/>
                <a:gd name="T41" fmla="*/ 7 h 62"/>
                <a:gd name="T42" fmla="*/ 12 w 39"/>
                <a:gd name="T43" fmla="*/ 5 h 62"/>
                <a:gd name="T44" fmla="*/ 16 w 39"/>
                <a:gd name="T45" fmla="*/ 2 h 62"/>
                <a:gd name="T46" fmla="*/ 19 w 39"/>
                <a:gd name="T47" fmla="*/ 0 h 62"/>
                <a:gd name="T48" fmla="*/ 24 w 39"/>
                <a:gd name="T49" fmla="*/ 0 h 62"/>
                <a:gd name="T50" fmla="*/ 28 w 39"/>
                <a:gd name="T51" fmla="*/ 0 h 62"/>
                <a:gd name="T52" fmla="*/ 31 w 39"/>
                <a:gd name="T53" fmla="*/ 2 h 62"/>
                <a:gd name="T54" fmla="*/ 35 w 39"/>
                <a:gd name="T55" fmla="*/ 5 h 62"/>
                <a:gd name="T56" fmla="*/ 39 w 39"/>
                <a:gd name="T57" fmla="*/ 7 h 62"/>
                <a:gd name="T58" fmla="*/ 41 w 39"/>
                <a:gd name="T59" fmla="*/ 11 h 62"/>
                <a:gd name="T60" fmla="*/ 43 w 39"/>
                <a:gd name="T61" fmla="*/ 16 h 62"/>
                <a:gd name="T62" fmla="*/ 46 w 39"/>
                <a:gd name="T63" fmla="*/ 26 h 62"/>
                <a:gd name="T64" fmla="*/ 47 w 39"/>
                <a:gd name="T65" fmla="*/ 37 h 62"/>
                <a:gd name="T66" fmla="*/ 31 w 39"/>
                <a:gd name="T67" fmla="*/ 37 h 62"/>
                <a:gd name="T68" fmla="*/ 31 w 39"/>
                <a:gd name="T69" fmla="*/ 23 h 62"/>
                <a:gd name="T70" fmla="*/ 30 w 39"/>
                <a:gd name="T71" fmla="*/ 16 h 62"/>
                <a:gd name="T72" fmla="*/ 30 w 39"/>
                <a:gd name="T73" fmla="*/ 11 h 62"/>
                <a:gd name="T74" fmla="*/ 29 w 39"/>
                <a:gd name="T75" fmla="*/ 7 h 62"/>
                <a:gd name="T76" fmla="*/ 28 w 39"/>
                <a:gd name="T77" fmla="*/ 5 h 62"/>
                <a:gd name="T78" fmla="*/ 27 w 39"/>
                <a:gd name="T79" fmla="*/ 4 h 62"/>
                <a:gd name="T80" fmla="*/ 23 w 39"/>
                <a:gd name="T81" fmla="*/ 4 h 62"/>
                <a:gd name="T82" fmla="*/ 22 w 39"/>
                <a:gd name="T83" fmla="*/ 4 h 62"/>
                <a:gd name="T84" fmla="*/ 19 w 39"/>
                <a:gd name="T85" fmla="*/ 5 h 62"/>
                <a:gd name="T86" fmla="*/ 18 w 39"/>
                <a:gd name="T87" fmla="*/ 7 h 62"/>
                <a:gd name="T88" fmla="*/ 17 w 39"/>
                <a:gd name="T89" fmla="*/ 11 h 62"/>
                <a:gd name="T90" fmla="*/ 17 w 39"/>
                <a:gd name="T91" fmla="*/ 17 h 62"/>
                <a:gd name="T92" fmla="*/ 17 w 39"/>
                <a:gd name="T93" fmla="*/ 27 h 62"/>
                <a:gd name="T94" fmla="*/ 16 w 39"/>
                <a:gd name="T95" fmla="*/ 44 h 62"/>
                <a:gd name="T96" fmla="*/ 17 w 39"/>
                <a:gd name="T97" fmla="*/ 56 h 62"/>
                <a:gd name="T98" fmla="*/ 17 w 39"/>
                <a:gd name="T99" fmla="*/ 64 h 62"/>
                <a:gd name="T100" fmla="*/ 18 w 39"/>
                <a:gd name="T101" fmla="*/ 67 h 62"/>
                <a:gd name="T102" fmla="*/ 19 w 39"/>
                <a:gd name="T103" fmla="*/ 69 h 62"/>
                <a:gd name="T104" fmla="*/ 22 w 39"/>
                <a:gd name="T105" fmla="*/ 70 h 62"/>
                <a:gd name="T106" fmla="*/ 24 w 39"/>
                <a:gd name="T107" fmla="*/ 70 h 62"/>
                <a:gd name="T108" fmla="*/ 27 w 39"/>
                <a:gd name="T109" fmla="*/ 70 h 62"/>
                <a:gd name="T110" fmla="*/ 28 w 39"/>
                <a:gd name="T111" fmla="*/ 69 h 62"/>
                <a:gd name="T112" fmla="*/ 29 w 39"/>
                <a:gd name="T113" fmla="*/ 67 h 62"/>
                <a:gd name="T114" fmla="*/ 30 w 39"/>
                <a:gd name="T115" fmla="*/ 63 h 62"/>
                <a:gd name="T116" fmla="*/ 30 w 39"/>
                <a:gd name="T117" fmla="*/ 60 h 62"/>
                <a:gd name="T118" fmla="*/ 31 w 39"/>
                <a:gd name="T119" fmla="*/ 37 h 6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39" h="62">
                  <a:moveTo>
                    <a:pt x="39" y="31"/>
                  </a:moveTo>
                  <a:lnTo>
                    <a:pt x="38" y="40"/>
                  </a:lnTo>
                  <a:lnTo>
                    <a:pt x="36" y="48"/>
                  </a:lnTo>
                  <a:lnTo>
                    <a:pt x="34" y="52"/>
                  </a:lnTo>
                  <a:lnTo>
                    <a:pt x="32" y="55"/>
                  </a:lnTo>
                  <a:lnTo>
                    <a:pt x="30" y="58"/>
                  </a:lnTo>
                  <a:lnTo>
                    <a:pt x="26" y="60"/>
                  </a:lnTo>
                  <a:lnTo>
                    <a:pt x="23" y="61"/>
                  </a:lnTo>
                  <a:lnTo>
                    <a:pt x="20" y="62"/>
                  </a:lnTo>
                  <a:lnTo>
                    <a:pt x="15" y="61"/>
                  </a:lnTo>
                  <a:lnTo>
                    <a:pt x="12" y="60"/>
                  </a:lnTo>
                  <a:lnTo>
                    <a:pt x="8" y="57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2" y="46"/>
                  </a:lnTo>
                  <a:lnTo>
                    <a:pt x="1" y="39"/>
                  </a:lnTo>
                  <a:lnTo>
                    <a:pt x="0" y="32"/>
                  </a:lnTo>
                  <a:lnTo>
                    <a:pt x="1" y="22"/>
                  </a:lnTo>
                  <a:lnTo>
                    <a:pt x="3" y="14"/>
                  </a:lnTo>
                  <a:lnTo>
                    <a:pt x="5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2"/>
                  </a:lnTo>
                  <a:lnTo>
                    <a:pt x="29" y="4"/>
                  </a:lnTo>
                  <a:lnTo>
                    <a:pt x="32" y="6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8" y="22"/>
                  </a:lnTo>
                  <a:lnTo>
                    <a:pt x="39" y="31"/>
                  </a:lnTo>
                  <a:close/>
                  <a:moveTo>
                    <a:pt x="26" y="31"/>
                  </a:moveTo>
                  <a:lnTo>
                    <a:pt x="26" y="19"/>
                  </a:lnTo>
                  <a:lnTo>
                    <a:pt x="25" y="13"/>
                  </a:lnTo>
                  <a:lnTo>
                    <a:pt x="25" y="9"/>
                  </a:lnTo>
                  <a:lnTo>
                    <a:pt x="24" y="6"/>
                  </a:lnTo>
                  <a:lnTo>
                    <a:pt x="23" y="4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8" y="3"/>
                  </a:lnTo>
                  <a:lnTo>
                    <a:pt x="16" y="4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4" y="14"/>
                  </a:lnTo>
                  <a:lnTo>
                    <a:pt x="14" y="23"/>
                  </a:lnTo>
                  <a:lnTo>
                    <a:pt x="13" y="37"/>
                  </a:lnTo>
                  <a:lnTo>
                    <a:pt x="14" y="47"/>
                  </a:lnTo>
                  <a:lnTo>
                    <a:pt x="14" y="54"/>
                  </a:lnTo>
                  <a:lnTo>
                    <a:pt x="15" y="56"/>
                  </a:lnTo>
                  <a:lnTo>
                    <a:pt x="16" y="58"/>
                  </a:lnTo>
                  <a:lnTo>
                    <a:pt x="18" y="59"/>
                  </a:lnTo>
                  <a:lnTo>
                    <a:pt x="20" y="59"/>
                  </a:lnTo>
                  <a:lnTo>
                    <a:pt x="22" y="59"/>
                  </a:lnTo>
                  <a:lnTo>
                    <a:pt x="23" y="58"/>
                  </a:lnTo>
                  <a:lnTo>
                    <a:pt x="24" y="56"/>
                  </a:lnTo>
                  <a:lnTo>
                    <a:pt x="25" y="53"/>
                  </a:lnTo>
                  <a:lnTo>
                    <a:pt x="25" y="50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FF"/>
            </a:solidFill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Line 131"/>
            <p:cNvSpPr>
              <a:spLocks noChangeAspect="1" noChangeShapeType="1"/>
            </p:cNvSpPr>
            <p:nvPr/>
          </p:nvSpPr>
          <p:spPr bwMode="auto">
            <a:xfrm flipV="1">
              <a:off x="4042" y="1267"/>
              <a:ext cx="1" cy="1676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Line 132"/>
            <p:cNvSpPr>
              <a:spLocks noChangeAspect="1" noChangeShapeType="1"/>
            </p:cNvSpPr>
            <p:nvPr/>
          </p:nvSpPr>
          <p:spPr bwMode="auto">
            <a:xfrm>
              <a:off x="3979" y="2943"/>
              <a:ext cx="63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Line 133"/>
            <p:cNvSpPr>
              <a:spLocks noChangeAspect="1" noChangeShapeType="1"/>
            </p:cNvSpPr>
            <p:nvPr/>
          </p:nvSpPr>
          <p:spPr bwMode="auto">
            <a:xfrm>
              <a:off x="4010" y="2909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Line 134"/>
            <p:cNvSpPr>
              <a:spLocks noChangeAspect="1" noChangeShapeType="1"/>
            </p:cNvSpPr>
            <p:nvPr/>
          </p:nvSpPr>
          <p:spPr bwMode="auto">
            <a:xfrm>
              <a:off x="4010" y="2875"/>
              <a:ext cx="32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Line 135"/>
            <p:cNvSpPr>
              <a:spLocks noChangeAspect="1" noChangeShapeType="1"/>
            </p:cNvSpPr>
            <p:nvPr/>
          </p:nvSpPr>
          <p:spPr bwMode="auto">
            <a:xfrm>
              <a:off x="4010" y="2842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Line 136"/>
            <p:cNvSpPr>
              <a:spLocks noChangeAspect="1" noChangeShapeType="1"/>
            </p:cNvSpPr>
            <p:nvPr/>
          </p:nvSpPr>
          <p:spPr bwMode="auto">
            <a:xfrm>
              <a:off x="4010" y="2808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137"/>
            <p:cNvSpPr>
              <a:spLocks noChangeAspect="1" noChangeShapeType="1"/>
            </p:cNvSpPr>
            <p:nvPr/>
          </p:nvSpPr>
          <p:spPr bwMode="auto">
            <a:xfrm>
              <a:off x="4010" y="2775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38"/>
            <p:cNvSpPr>
              <a:spLocks noChangeAspect="1" noChangeShapeType="1"/>
            </p:cNvSpPr>
            <p:nvPr/>
          </p:nvSpPr>
          <p:spPr bwMode="auto">
            <a:xfrm>
              <a:off x="4010" y="2741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39"/>
            <p:cNvSpPr>
              <a:spLocks noChangeAspect="1" noChangeShapeType="1"/>
            </p:cNvSpPr>
            <p:nvPr/>
          </p:nvSpPr>
          <p:spPr bwMode="auto">
            <a:xfrm>
              <a:off x="4010" y="2707"/>
              <a:ext cx="32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40"/>
            <p:cNvSpPr>
              <a:spLocks noChangeAspect="1" noChangeShapeType="1"/>
            </p:cNvSpPr>
            <p:nvPr/>
          </p:nvSpPr>
          <p:spPr bwMode="auto">
            <a:xfrm>
              <a:off x="4010" y="2674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41"/>
            <p:cNvSpPr>
              <a:spLocks noChangeAspect="1" noChangeShapeType="1"/>
            </p:cNvSpPr>
            <p:nvPr/>
          </p:nvSpPr>
          <p:spPr bwMode="auto">
            <a:xfrm>
              <a:off x="4010" y="2640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Line 142"/>
            <p:cNvSpPr>
              <a:spLocks noChangeAspect="1" noChangeShapeType="1"/>
            </p:cNvSpPr>
            <p:nvPr/>
          </p:nvSpPr>
          <p:spPr bwMode="auto">
            <a:xfrm>
              <a:off x="3979" y="2607"/>
              <a:ext cx="63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Line 143"/>
            <p:cNvSpPr>
              <a:spLocks noChangeAspect="1" noChangeShapeType="1"/>
            </p:cNvSpPr>
            <p:nvPr/>
          </p:nvSpPr>
          <p:spPr bwMode="auto">
            <a:xfrm>
              <a:off x="4010" y="2574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Line 144"/>
            <p:cNvSpPr>
              <a:spLocks noChangeAspect="1" noChangeShapeType="1"/>
            </p:cNvSpPr>
            <p:nvPr/>
          </p:nvSpPr>
          <p:spPr bwMode="auto">
            <a:xfrm>
              <a:off x="4010" y="2541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Line 145"/>
            <p:cNvSpPr>
              <a:spLocks noChangeAspect="1" noChangeShapeType="1"/>
            </p:cNvSpPr>
            <p:nvPr/>
          </p:nvSpPr>
          <p:spPr bwMode="auto">
            <a:xfrm>
              <a:off x="4010" y="2507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Line 146"/>
            <p:cNvSpPr>
              <a:spLocks noChangeAspect="1" noChangeShapeType="1"/>
            </p:cNvSpPr>
            <p:nvPr/>
          </p:nvSpPr>
          <p:spPr bwMode="auto">
            <a:xfrm>
              <a:off x="4010" y="2473"/>
              <a:ext cx="32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147"/>
            <p:cNvSpPr>
              <a:spLocks noChangeAspect="1" noChangeShapeType="1"/>
            </p:cNvSpPr>
            <p:nvPr/>
          </p:nvSpPr>
          <p:spPr bwMode="auto">
            <a:xfrm>
              <a:off x="4010" y="2440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Line 148"/>
            <p:cNvSpPr>
              <a:spLocks noChangeAspect="1" noChangeShapeType="1"/>
            </p:cNvSpPr>
            <p:nvPr/>
          </p:nvSpPr>
          <p:spPr bwMode="auto">
            <a:xfrm>
              <a:off x="4010" y="2406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149"/>
            <p:cNvSpPr>
              <a:spLocks noChangeAspect="1" noChangeShapeType="1"/>
            </p:cNvSpPr>
            <p:nvPr/>
          </p:nvSpPr>
          <p:spPr bwMode="auto">
            <a:xfrm>
              <a:off x="4010" y="2373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150"/>
            <p:cNvSpPr>
              <a:spLocks noChangeAspect="1" noChangeShapeType="1"/>
            </p:cNvSpPr>
            <p:nvPr/>
          </p:nvSpPr>
          <p:spPr bwMode="auto">
            <a:xfrm>
              <a:off x="4010" y="2339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Line 151"/>
            <p:cNvSpPr>
              <a:spLocks noChangeAspect="1" noChangeShapeType="1"/>
            </p:cNvSpPr>
            <p:nvPr/>
          </p:nvSpPr>
          <p:spPr bwMode="auto">
            <a:xfrm>
              <a:off x="4010" y="2305"/>
              <a:ext cx="32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Line 152"/>
            <p:cNvSpPr>
              <a:spLocks noChangeAspect="1" noChangeShapeType="1"/>
            </p:cNvSpPr>
            <p:nvPr/>
          </p:nvSpPr>
          <p:spPr bwMode="auto">
            <a:xfrm>
              <a:off x="3979" y="2272"/>
              <a:ext cx="63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Line 153"/>
            <p:cNvSpPr>
              <a:spLocks noChangeAspect="1" noChangeShapeType="1"/>
            </p:cNvSpPr>
            <p:nvPr/>
          </p:nvSpPr>
          <p:spPr bwMode="auto">
            <a:xfrm>
              <a:off x="4010" y="2238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Line 154"/>
            <p:cNvSpPr>
              <a:spLocks noChangeAspect="1" noChangeShapeType="1"/>
            </p:cNvSpPr>
            <p:nvPr/>
          </p:nvSpPr>
          <p:spPr bwMode="auto">
            <a:xfrm>
              <a:off x="4010" y="2206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Line 155"/>
            <p:cNvSpPr>
              <a:spLocks noChangeAspect="1" noChangeShapeType="1"/>
            </p:cNvSpPr>
            <p:nvPr/>
          </p:nvSpPr>
          <p:spPr bwMode="auto">
            <a:xfrm>
              <a:off x="4010" y="2172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Line 156"/>
            <p:cNvSpPr>
              <a:spLocks noChangeAspect="1" noChangeShapeType="1"/>
            </p:cNvSpPr>
            <p:nvPr/>
          </p:nvSpPr>
          <p:spPr bwMode="auto">
            <a:xfrm>
              <a:off x="4010" y="2138"/>
              <a:ext cx="32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Line 157"/>
            <p:cNvSpPr>
              <a:spLocks noChangeAspect="1" noChangeShapeType="1"/>
            </p:cNvSpPr>
            <p:nvPr/>
          </p:nvSpPr>
          <p:spPr bwMode="auto">
            <a:xfrm>
              <a:off x="4010" y="2105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Line 158"/>
            <p:cNvSpPr>
              <a:spLocks noChangeAspect="1" noChangeShapeType="1"/>
            </p:cNvSpPr>
            <p:nvPr/>
          </p:nvSpPr>
          <p:spPr bwMode="auto">
            <a:xfrm>
              <a:off x="4010" y="2071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Line 159"/>
            <p:cNvSpPr>
              <a:spLocks noChangeAspect="1" noChangeShapeType="1"/>
            </p:cNvSpPr>
            <p:nvPr/>
          </p:nvSpPr>
          <p:spPr bwMode="auto">
            <a:xfrm>
              <a:off x="4010" y="2038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160"/>
            <p:cNvSpPr>
              <a:spLocks noChangeAspect="1" noChangeShapeType="1"/>
            </p:cNvSpPr>
            <p:nvPr/>
          </p:nvSpPr>
          <p:spPr bwMode="auto">
            <a:xfrm>
              <a:off x="4010" y="2004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Line 161"/>
            <p:cNvSpPr>
              <a:spLocks noChangeAspect="1" noChangeShapeType="1"/>
            </p:cNvSpPr>
            <p:nvPr/>
          </p:nvSpPr>
          <p:spPr bwMode="auto">
            <a:xfrm>
              <a:off x="4010" y="1970"/>
              <a:ext cx="32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Line 162"/>
            <p:cNvSpPr>
              <a:spLocks noChangeAspect="1" noChangeShapeType="1"/>
            </p:cNvSpPr>
            <p:nvPr/>
          </p:nvSpPr>
          <p:spPr bwMode="auto">
            <a:xfrm>
              <a:off x="3979" y="1937"/>
              <a:ext cx="63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Line 163"/>
            <p:cNvSpPr>
              <a:spLocks noChangeAspect="1" noChangeShapeType="1"/>
            </p:cNvSpPr>
            <p:nvPr/>
          </p:nvSpPr>
          <p:spPr bwMode="auto">
            <a:xfrm>
              <a:off x="4010" y="1903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Line 164"/>
            <p:cNvSpPr>
              <a:spLocks noChangeAspect="1" noChangeShapeType="1"/>
            </p:cNvSpPr>
            <p:nvPr/>
          </p:nvSpPr>
          <p:spPr bwMode="auto">
            <a:xfrm>
              <a:off x="4010" y="1870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Line 165"/>
            <p:cNvSpPr>
              <a:spLocks noChangeAspect="1" noChangeShapeType="1"/>
            </p:cNvSpPr>
            <p:nvPr/>
          </p:nvSpPr>
          <p:spPr bwMode="auto">
            <a:xfrm>
              <a:off x="4010" y="1836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166"/>
            <p:cNvSpPr>
              <a:spLocks noChangeAspect="1" noChangeShapeType="1"/>
            </p:cNvSpPr>
            <p:nvPr/>
          </p:nvSpPr>
          <p:spPr bwMode="auto">
            <a:xfrm>
              <a:off x="4010" y="1804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Line 167"/>
            <p:cNvSpPr>
              <a:spLocks noChangeAspect="1" noChangeShapeType="1"/>
            </p:cNvSpPr>
            <p:nvPr/>
          </p:nvSpPr>
          <p:spPr bwMode="auto">
            <a:xfrm>
              <a:off x="4010" y="1770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168"/>
            <p:cNvSpPr>
              <a:spLocks noChangeAspect="1" noChangeShapeType="1"/>
            </p:cNvSpPr>
            <p:nvPr/>
          </p:nvSpPr>
          <p:spPr bwMode="auto">
            <a:xfrm>
              <a:off x="4010" y="1736"/>
              <a:ext cx="32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169"/>
            <p:cNvSpPr>
              <a:spLocks noChangeAspect="1" noChangeShapeType="1"/>
            </p:cNvSpPr>
            <p:nvPr/>
          </p:nvSpPr>
          <p:spPr bwMode="auto">
            <a:xfrm>
              <a:off x="4010" y="1703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Line 170"/>
            <p:cNvSpPr>
              <a:spLocks noChangeAspect="1" noChangeShapeType="1"/>
            </p:cNvSpPr>
            <p:nvPr/>
          </p:nvSpPr>
          <p:spPr bwMode="auto">
            <a:xfrm>
              <a:off x="4010" y="1669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Line 171"/>
            <p:cNvSpPr>
              <a:spLocks noChangeAspect="1" noChangeShapeType="1"/>
            </p:cNvSpPr>
            <p:nvPr/>
          </p:nvSpPr>
          <p:spPr bwMode="auto">
            <a:xfrm>
              <a:off x="4010" y="1636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172"/>
            <p:cNvSpPr>
              <a:spLocks noChangeAspect="1" noChangeShapeType="1"/>
            </p:cNvSpPr>
            <p:nvPr/>
          </p:nvSpPr>
          <p:spPr bwMode="auto">
            <a:xfrm>
              <a:off x="3979" y="1602"/>
              <a:ext cx="63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Line 173"/>
            <p:cNvSpPr>
              <a:spLocks noChangeAspect="1" noChangeShapeType="1"/>
            </p:cNvSpPr>
            <p:nvPr/>
          </p:nvSpPr>
          <p:spPr bwMode="auto">
            <a:xfrm>
              <a:off x="4010" y="1568"/>
              <a:ext cx="32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Line 174"/>
            <p:cNvSpPr>
              <a:spLocks noChangeAspect="1" noChangeShapeType="1"/>
            </p:cNvSpPr>
            <p:nvPr/>
          </p:nvSpPr>
          <p:spPr bwMode="auto">
            <a:xfrm>
              <a:off x="4010" y="1535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Line 175"/>
            <p:cNvSpPr>
              <a:spLocks noChangeAspect="1" noChangeShapeType="1"/>
            </p:cNvSpPr>
            <p:nvPr/>
          </p:nvSpPr>
          <p:spPr bwMode="auto">
            <a:xfrm>
              <a:off x="4010" y="1501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Line 176"/>
            <p:cNvSpPr>
              <a:spLocks noChangeAspect="1" noChangeShapeType="1"/>
            </p:cNvSpPr>
            <p:nvPr/>
          </p:nvSpPr>
          <p:spPr bwMode="auto">
            <a:xfrm>
              <a:off x="4010" y="1468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Line 177"/>
            <p:cNvSpPr>
              <a:spLocks noChangeAspect="1" noChangeShapeType="1"/>
            </p:cNvSpPr>
            <p:nvPr/>
          </p:nvSpPr>
          <p:spPr bwMode="auto">
            <a:xfrm>
              <a:off x="4010" y="1434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Line 178"/>
            <p:cNvSpPr>
              <a:spLocks noChangeAspect="1" noChangeShapeType="1"/>
            </p:cNvSpPr>
            <p:nvPr/>
          </p:nvSpPr>
          <p:spPr bwMode="auto">
            <a:xfrm>
              <a:off x="4010" y="1402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Line 179"/>
            <p:cNvSpPr>
              <a:spLocks noChangeAspect="1" noChangeShapeType="1"/>
            </p:cNvSpPr>
            <p:nvPr/>
          </p:nvSpPr>
          <p:spPr bwMode="auto">
            <a:xfrm>
              <a:off x="4010" y="1368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180"/>
            <p:cNvSpPr>
              <a:spLocks noChangeAspect="1" noChangeShapeType="1"/>
            </p:cNvSpPr>
            <p:nvPr/>
          </p:nvSpPr>
          <p:spPr bwMode="auto">
            <a:xfrm>
              <a:off x="4010" y="1334"/>
              <a:ext cx="32" cy="2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Line 181"/>
            <p:cNvSpPr>
              <a:spLocks noChangeAspect="1" noChangeShapeType="1"/>
            </p:cNvSpPr>
            <p:nvPr/>
          </p:nvSpPr>
          <p:spPr bwMode="auto">
            <a:xfrm>
              <a:off x="4010" y="1301"/>
              <a:ext cx="32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Line 182"/>
            <p:cNvSpPr>
              <a:spLocks noChangeAspect="1" noChangeShapeType="1"/>
            </p:cNvSpPr>
            <p:nvPr/>
          </p:nvSpPr>
          <p:spPr bwMode="auto">
            <a:xfrm>
              <a:off x="3979" y="1267"/>
              <a:ext cx="63" cy="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Line 183"/>
            <p:cNvSpPr>
              <a:spLocks noChangeAspect="1" noChangeShapeType="1"/>
            </p:cNvSpPr>
            <p:nvPr/>
          </p:nvSpPr>
          <p:spPr bwMode="auto">
            <a:xfrm>
              <a:off x="2367" y="1267"/>
              <a:ext cx="1675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184"/>
            <p:cNvSpPr>
              <a:spLocks noChangeAspect="1" noChangeShapeType="1"/>
            </p:cNvSpPr>
            <p:nvPr/>
          </p:nvSpPr>
          <p:spPr bwMode="auto">
            <a:xfrm flipV="1">
              <a:off x="2367" y="1267"/>
              <a:ext cx="1" cy="6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185"/>
            <p:cNvSpPr>
              <a:spLocks noChangeAspect="1" noChangeShapeType="1"/>
            </p:cNvSpPr>
            <p:nvPr/>
          </p:nvSpPr>
          <p:spPr bwMode="auto">
            <a:xfrm flipV="1">
              <a:off x="2422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Line 186"/>
            <p:cNvSpPr>
              <a:spLocks noChangeAspect="1" noChangeShapeType="1"/>
            </p:cNvSpPr>
            <p:nvPr/>
          </p:nvSpPr>
          <p:spPr bwMode="auto">
            <a:xfrm flipV="1">
              <a:off x="2478" y="1267"/>
              <a:ext cx="2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Line 187"/>
            <p:cNvSpPr>
              <a:spLocks noChangeAspect="1" noChangeShapeType="1"/>
            </p:cNvSpPr>
            <p:nvPr/>
          </p:nvSpPr>
          <p:spPr bwMode="auto">
            <a:xfrm flipV="1">
              <a:off x="2534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188"/>
            <p:cNvSpPr>
              <a:spLocks noChangeAspect="1" noChangeShapeType="1"/>
            </p:cNvSpPr>
            <p:nvPr/>
          </p:nvSpPr>
          <p:spPr bwMode="auto">
            <a:xfrm flipV="1">
              <a:off x="2590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189"/>
            <p:cNvSpPr>
              <a:spLocks noChangeAspect="1" noChangeShapeType="1"/>
            </p:cNvSpPr>
            <p:nvPr/>
          </p:nvSpPr>
          <p:spPr bwMode="auto">
            <a:xfrm flipV="1">
              <a:off x="2646" y="1267"/>
              <a:ext cx="2" cy="6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Line 190"/>
            <p:cNvSpPr>
              <a:spLocks noChangeAspect="1" noChangeShapeType="1"/>
            </p:cNvSpPr>
            <p:nvPr/>
          </p:nvSpPr>
          <p:spPr bwMode="auto">
            <a:xfrm flipV="1">
              <a:off x="2702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Line 191"/>
            <p:cNvSpPr>
              <a:spLocks noChangeAspect="1" noChangeShapeType="1"/>
            </p:cNvSpPr>
            <p:nvPr/>
          </p:nvSpPr>
          <p:spPr bwMode="auto">
            <a:xfrm flipV="1">
              <a:off x="2758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Line 192"/>
            <p:cNvSpPr>
              <a:spLocks noChangeAspect="1" noChangeShapeType="1"/>
            </p:cNvSpPr>
            <p:nvPr/>
          </p:nvSpPr>
          <p:spPr bwMode="auto">
            <a:xfrm flipV="1">
              <a:off x="2813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193"/>
            <p:cNvSpPr>
              <a:spLocks noChangeAspect="1" noChangeShapeType="1"/>
            </p:cNvSpPr>
            <p:nvPr/>
          </p:nvSpPr>
          <p:spPr bwMode="auto">
            <a:xfrm flipV="1">
              <a:off x="2870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Line 194"/>
            <p:cNvSpPr>
              <a:spLocks noChangeAspect="1" noChangeShapeType="1"/>
            </p:cNvSpPr>
            <p:nvPr/>
          </p:nvSpPr>
          <p:spPr bwMode="auto">
            <a:xfrm flipV="1">
              <a:off x="2925" y="1267"/>
              <a:ext cx="1" cy="6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Line 195"/>
            <p:cNvSpPr>
              <a:spLocks noChangeAspect="1" noChangeShapeType="1"/>
            </p:cNvSpPr>
            <p:nvPr/>
          </p:nvSpPr>
          <p:spPr bwMode="auto">
            <a:xfrm flipV="1">
              <a:off x="2981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Line 196"/>
            <p:cNvSpPr>
              <a:spLocks noChangeAspect="1" noChangeShapeType="1"/>
            </p:cNvSpPr>
            <p:nvPr/>
          </p:nvSpPr>
          <p:spPr bwMode="auto">
            <a:xfrm flipV="1">
              <a:off x="3036" y="1267"/>
              <a:ext cx="2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Line 197"/>
            <p:cNvSpPr>
              <a:spLocks noChangeAspect="1" noChangeShapeType="1"/>
            </p:cNvSpPr>
            <p:nvPr/>
          </p:nvSpPr>
          <p:spPr bwMode="auto">
            <a:xfrm flipV="1">
              <a:off x="3093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Line 198"/>
            <p:cNvSpPr>
              <a:spLocks noChangeAspect="1" noChangeShapeType="1"/>
            </p:cNvSpPr>
            <p:nvPr/>
          </p:nvSpPr>
          <p:spPr bwMode="auto">
            <a:xfrm flipV="1">
              <a:off x="3148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Line 199"/>
            <p:cNvSpPr>
              <a:spLocks noChangeAspect="1" noChangeShapeType="1"/>
            </p:cNvSpPr>
            <p:nvPr/>
          </p:nvSpPr>
          <p:spPr bwMode="auto">
            <a:xfrm flipV="1">
              <a:off x="3205" y="1267"/>
              <a:ext cx="1" cy="6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Line 200"/>
            <p:cNvSpPr>
              <a:spLocks noChangeAspect="1" noChangeShapeType="1"/>
            </p:cNvSpPr>
            <p:nvPr/>
          </p:nvSpPr>
          <p:spPr bwMode="auto">
            <a:xfrm flipV="1">
              <a:off x="3260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Line 201"/>
            <p:cNvSpPr>
              <a:spLocks noChangeAspect="1" noChangeShapeType="1"/>
            </p:cNvSpPr>
            <p:nvPr/>
          </p:nvSpPr>
          <p:spPr bwMode="auto">
            <a:xfrm flipV="1">
              <a:off x="3316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Line 202"/>
            <p:cNvSpPr>
              <a:spLocks noChangeAspect="1" noChangeShapeType="1"/>
            </p:cNvSpPr>
            <p:nvPr/>
          </p:nvSpPr>
          <p:spPr bwMode="auto">
            <a:xfrm flipV="1">
              <a:off x="3371" y="1267"/>
              <a:ext cx="2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Line 203"/>
            <p:cNvSpPr>
              <a:spLocks noChangeAspect="1" noChangeShapeType="1"/>
            </p:cNvSpPr>
            <p:nvPr/>
          </p:nvSpPr>
          <p:spPr bwMode="auto">
            <a:xfrm flipV="1">
              <a:off x="3428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Line 204"/>
            <p:cNvSpPr>
              <a:spLocks noChangeAspect="1" noChangeShapeType="1"/>
            </p:cNvSpPr>
            <p:nvPr/>
          </p:nvSpPr>
          <p:spPr bwMode="auto">
            <a:xfrm flipV="1">
              <a:off x="3483" y="1267"/>
              <a:ext cx="1" cy="6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Line 205"/>
            <p:cNvSpPr>
              <a:spLocks noChangeAspect="1" noChangeShapeType="1"/>
            </p:cNvSpPr>
            <p:nvPr/>
          </p:nvSpPr>
          <p:spPr bwMode="auto">
            <a:xfrm flipV="1">
              <a:off x="3539" y="1267"/>
              <a:ext cx="2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Line 206"/>
            <p:cNvSpPr>
              <a:spLocks noChangeAspect="1" noChangeShapeType="1"/>
            </p:cNvSpPr>
            <p:nvPr/>
          </p:nvSpPr>
          <p:spPr bwMode="auto">
            <a:xfrm flipV="1">
              <a:off x="3595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Line 207"/>
            <p:cNvSpPr>
              <a:spLocks noChangeAspect="1" noChangeShapeType="1"/>
            </p:cNvSpPr>
            <p:nvPr/>
          </p:nvSpPr>
          <p:spPr bwMode="auto">
            <a:xfrm flipV="1">
              <a:off x="3651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Line 208"/>
            <p:cNvSpPr>
              <a:spLocks noChangeAspect="1" noChangeShapeType="1"/>
            </p:cNvSpPr>
            <p:nvPr/>
          </p:nvSpPr>
          <p:spPr bwMode="auto">
            <a:xfrm flipV="1">
              <a:off x="3706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Line 209"/>
            <p:cNvSpPr>
              <a:spLocks noChangeAspect="1" noChangeShapeType="1"/>
            </p:cNvSpPr>
            <p:nvPr/>
          </p:nvSpPr>
          <p:spPr bwMode="auto">
            <a:xfrm flipV="1">
              <a:off x="3763" y="1267"/>
              <a:ext cx="1" cy="6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210"/>
            <p:cNvSpPr>
              <a:spLocks noChangeAspect="1" noChangeShapeType="1"/>
            </p:cNvSpPr>
            <p:nvPr/>
          </p:nvSpPr>
          <p:spPr bwMode="auto">
            <a:xfrm flipV="1">
              <a:off x="3819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211"/>
            <p:cNvSpPr>
              <a:spLocks noChangeAspect="1" noChangeShapeType="1"/>
            </p:cNvSpPr>
            <p:nvPr/>
          </p:nvSpPr>
          <p:spPr bwMode="auto">
            <a:xfrm flipV="1">
              <a:off x="3874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212"/>
            <p:cNvSpPr>
              <a:spLocks noChangeAspect="1" noChangeShapeType="1"/>
            </p:cNvSpPr>
            <p:nvPr/>
          </p:nvSpPr>
          <p:spPr bwMode="auto">
            <a:xfrm flipV="1">
              <a:off x="3931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214"/>
            <p:cNvSpPr>
              <a:spLocks noChangeAspect="1" noChangeShapeType="1"/>
            </p:cNvSpPr>
            <p:nvPr/>
          </p:nvSpPr>
          <p:spPr bwMode="auto">
            <a:xfrm flipV="1">
              <a:off x="3986" y="1267"/>
              <a:ext cx="1" cy="31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215"/>
            <p:cNvSpPr>
              <a:spLocks noChangeAspect="1" noChangeShapeType="1"/>
            </p:cNvSpPr>
            <p:nvPr/>
          </p:nvSpPr>
          <p:spPr bwMode="auto">
            <a:xfrm flipV="1">
              <a:off x="4042" y="1267"/>
              <a:ext cx="1" cy="63"/>
            </a:xfrm>
            <a:prstGeom prst="line">
              <a:avLst/>
            </a:prstGeom>
            <a:noFill/>
            <a:ln w="4763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216"/>
            <p:cNvSpPr>
              <a:spLocks noChangeAspect="1"/>
            </p:cNvSpPr>
            <p:nvPr/>
          </p:nvSpPr>
          <p:spPr bwMode="auto">
            <a:xfrm>
              <a:off x="2367" y="2107"/>
              <a:ext cx="619" cy="808"/>
            </a:xfrm>
            <a:custGeom>
              <a:avLst/>
              <a:gdLst>
                <a:gd name="T0" fmla="*/ 14 w 516"/>
                <a:gd name="T1" fmla="*/ 807 h 673"/>
                <a:gd name="T2" fmla="*/ 35 w 516"/>
                <a:gd name="T3" fmla="*/ 804 h 673"/>
                <a:gd name="T4" fmla="*/ 55 w 516"/>
                <a:gd name="T5" fmla="*/ 801 h 673"/>
                <a:gd name="T6" fmla="*/ 77 w 516"/>
                <a:gd name="T7" fmla="*/ 797 h 673"/>
                <a:gd name="T8" fmla="*/ 97 w 516"/>
                <a:gd name="T9" fmla="*/ 794 h 673"/>
                <a:gd name="T10" fmla="*/ 119 w 516"/>
                <a:gd name="T11" fmla="*/ 789 h 673"/>
                <a:gd name="T12" fmla="*/ 139 w 516"/>
                <a:gd name="T13" fmla="*/ 783 h 673"/>
                <a:gd name="T14" fmla="*/ 161 w 516"/>
                <a:gd name="T15" fmla="*/ 776 h 673"/>
                <a:gd name="T16" fmla="*/ 181 w 516"/>
                <a:gd name="T17" fmla="*/ 766 h 673"/>
                <a:gd name="T18" fmla="*/ 203 w 516"/>
                <a:gd name="T19" fmla="*/ 755 h 673"/>
                <a:gd name="T20" fmla="*/ 223 w 516"/>
                <a:gd name="T21" fmla="*/ 740 h 673"/>
                <a:gd name="T22" fmla="*/ 244 w 516"/>
                <a:gd name="T23" fmla="*/ 719 h 673"/>
                <a:gd name="T24" fmla="*/ 265 w 516"/>
                <a:gd name="T25" fmla="*/ 692 h 673"/>
                <a:gd name="T26" fmla="*/ 286 w 516"/>
                <a:gd name="T27" fmla="*/ 652 h 673"/>
                <a:gd name="T28" fmla="*/ 307 w 516"/>
                <a:gd name="T29" fmla="*/ 603 h 673"/>
                <a:gd name="T30" fmla="*/ 327 w 516"/>
                <a:gd name="T31" fmla="*/ 545 h 673"/>
                <a:gd name="T32" fmla="*/ 349 w 516"/>
                <a:gd name="T33" fmla="*/ 487 h 673"/>
                <a:gd name="T34" fmla="*/ 369 w 516"/>
                <a:gd name="T35" fmla="*/ 432 h 673"/>
                <a:gd name="T36" fmla="*/ 391 w 516"/>
                <a:gd name="T37" fmla="*/ 379 h 673"/>
                <a:gd name="T38" fmla="*/ 411 w 516"/>
                <a:gd name="T39" fmla="*/ 330 h 673"/>
                <a:gd name="T40" fmla="*/ 432 w 516"/>
                <a:gd name="T41" fmla="*/ 286 h 673"/>
                <a:gd name="T42" fmla="*/ 453 w 516"/>
                <a:gd name="T43" fmla="*/ 244 h 673"/>
                <a:gd name="T44" fmla="*/ 474 w 516"/>
                <a:gd name="T45" fmla="*/ 205 h 673"/>
                <a:gd name="T46" fmla="*/ 495 w 516"/>
                <a:gd name="T47" fmla="*/ 169 h 673"/>
                <a:gd name="T48" fmla="*/ 516 w 516"/>
                <a:gd name="T49" fmla="*/ 136 h 673"/>
                <a:gd name="T50" fmla="*/ 537 w 516"/>
                <a:gd name="T51" fmla="*/ 104 h 673"/>
                <a:gd name="T52" fmla="*/ 558 w 516"/>
                <a:gd name="T53" fmla="*/ 74 h 673"/>
                <a:gd name="T54" fmla="*/ 560 w 516"/>
                <a:gd name="T55" fmla="*/ 73 h 673"/>
                <a:gd name="T56" fmla="*/ 561 w 516"/>
                <a:gd name="T57" fmla="*/ 70 h 673"/>
                <a:gd name="T58" fmla="*/ 564 w 516"/>
                <a:gd name="T59" fmla="*/ 68 h 673"/>
                <a:gd name="T60" fmla="*/ 565 w 516"/>
                <a:gd name="T61" fmla="*/ 65 h 673"/>
                <a:gd name="T62" fmla="*/ 567 w 516"/>
                <a:gd name="T63" fmla="*/ 64 h 673"/>
                <a:gd name="T64" fmla="*/ 569 w 516"/>
                <a:gd name="T65" fmla="*/ 60 h 673"/>
                <a:gd name="T66" fmla="*/ 571 w 516"/>
                <a:gd name="T67" fmla="*/ 59 h 673"/>
                <a:gd name="T68" fmla="*/ 572 w 516"/>
                <a:gd name="T69" fmla="*/ 55 h 673"/>
                <a:gd name="T70" fmla="*/ 575 w 516"/>
                <a:gd name="T71" fmla="*/ 54 h 673"/>
                <a:gd name="T72" fmla="*/ 576 w 516"/>
                <a:gd name="T73" fmla="*/ 52 h 673"/>
                <a:gd name="T74" fmla="*/ 578 w 516"/>
                <a:gd name="T75" fmla="*/ 49 h 673"/>
                <a:gd name="T76" fmla="*/ 579 w 516"/>
                <a:gd name="T77" fmla="*/ 47 h 673"/>
                <a:gd name="T78" fmla="*/ 582 w 516"/>
                <a:gd name="T79" fmla="*/ 44 h 673"/>
                <a:gd name="T80" fmla="*/ 583 w 516"/>
                <a:gd name="T81" fmla="*/ 42 h 673"/>
                <a:gd name="T82" fmla="*/ 585 w 516"/>
                <a:gd name="T83" fmla="*/ 40 h 673"/>
                <a:gd name="T84" fmla="*/ 600 w 516"/>
                <a:gd name="T85" fmla="*/ 22 h 673"/>
                <a:gd name="T86" fmla="*/ 614 w 516"/>
                <a:gd name="T87" fmla="*/ 5 h 673"/>
                <a:gd name="T88" fmla="*/ 617 w 516"/>
                <a:gd name="T89" fmla="*/ 4 h 673"/>
                <a:gd name="T90" fmla="*/ 618 w 516"/>
                <a:gd name="T91" fmla="*/ 1 h 6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516" h="673">
                  <a:moveTo>
                    <a:pt x="0" y="673"/>
                  </a:moveTo>
                  <a:lnTo>
                    <a:pt x="6" y="673"/>
                  </a:lnTo>
                  <a:lnTo>
                    <a:pt x="12" y="672"/>
                  </a:lnTo>
                  <a:lnTo>
                    <a:pt x="17" y="671"/>
                  </a:lnTo>
                  <a:lnTo>
                    <a:pt x="23" y="671"/>
                  </a:lnTo>
                  <a:lnTo>
                    <a:pt x="29" y="670"/>
                  </a:lnTo>
                  <a:lnTo>
                    <a:pt x="35" y="669"/>
                  </a:lnTo>
                  <a:lnTo>
                    <a:pt x="41" y="668"/>
                  </a:lnTo>
                  <a:lnTo>
                    <a:pt x="46" y="667"/>
                  </a:lnTo>
                  <a:lnTo>
                    <a:pt x="52" y="666"/>
                  </a:lnTo>
                  <a:lnTo>
                    <a:pt x="58" y="665"/>
                  </a:lnTo>
                  <a:lnTo>
                    <a:pt x="64" y="664"/>
                  </a:lnTo>
                  <a:lnTo>
                    <a:pt x="70" y="663"/>
                  </a:lnTo>
                  <a:lnTo>
                    <a:pt x="76" y="662"/>
                  </a:lnTo>
                  <a:lnTo>
                    <a:pt x="81" y="661"/>
                  </a:lnTo>
                  <a:lnTo>
                    <a:pt x="87" y="660"/>
                  </a:lnTo>
                  <a:lnTo>
                    <a:pt x="93" y="658"/>
                  </a:lnTo>
                  <a:lnTo>
                    <a:pt x="99" y="657"/>
                  </a:lnTo>
                  <a:lnTo>
                    <a:pt x="105" y="655"/>
                  </a:lnTo>
                  <a:lnTo>
                    <a:pt x="110" y="654"/>
                  </a:lnTo>
                  <a:lnTo>
                    <a:pt x="116" y="652"/>
                  </a:lnTo>
                  <a:lnTo>
                    <a:pt x="122" y="650"/>
                  </a:lnTo>
                  <a:lnTo>
                    <a:pt x="128" y="648"/>
                  </a:lnTo>
                  <a:lnTo>
                    <a:pt x="134" y="646"/>
                  </a:lnTo>
                  <a:lnTo>
                    <a:pt x="139" y="644"/>
                  </a:lnTo>
                  <a:lnTo>
                    <a:pt x="145" y="641"/>
                  </a:lnTo>
                  <a:lnTo>
                    <a:pt x="151" y="638"/>
                  </a:lnTo>
                  <a:lnTo>
                    <a:pt x="157" y="636"/>
                  </a:lnTo>
                  <a:lnTo>
                    <a:pt x="163" y="632"/>
                  </a:lnTo>
                  <a:lnTo>
                    <a:pt x="169" y="629"/>
                  </a:lnTo>
                  <a:lnTo>
                    <a:pt x="174" y="625"/>
                  </a:lnTo>
                  <a:lnTo>
                    <a:pt x="180" y="621"/>
                  </a:lnTo>
                  <a:lnTo>
                    <a:pt x="186" y="616"/>
                  </a:lnTo>
                  <a:lnTo>
                    <a:pt x="192" y="611"/>
                  </a:lnTo>
                  <a:lnTo>
                    <a:pt x="198" y="606"/>
                  </a:lnTo>
                  <a:lnTo>
                    <a:pt x="203" y="599"/>
                  </a:lnTo>
                  <a:lnTo>
                    <a:pt x="209" y="592"/>
                  </a:lnTo>
                  <a:lnTo>
                    <a:pt x="215" y="584"/>
                  </a:lnTo>
                  <a:lnTo>
                    <a:pt x="221" y="576"/>
                  </a:lnTo>
                  <a:lnTo>
                    <a:pt x="227" y="566"/>
                  </a:lnTo>
                  <a:lnTo>
                    <a:pt x="233" y="555"/>
                  </a:lnTo>
                  <a:lnTo>
                    <a:pt x="238" y="543"/>
                  </a:lnTo>
                  <a:lnTo>
                    <a:pt x="244" y="530"/>
                  </a:lnTo>
                  <a:lnTo>
                    <a:pt x="250" y="516"/>
                  </a:lnTo>
                  <a:lnTo>
                    <a:pt x="256" y="502"/>
                  </a:lnTo>
                  <a:lnTo>
                    <a:pt x="262" y="486"/>
                  </a:lnTo>
                  <a:lnTo>
                    <a:pt x="267" y="470"/>
                  </a:lnTo>
                  <a:lnTo>
                    <a:pt x="273" y="454"/>
                  </a:lnTo>
                  <a:lnTo>
                    <a:pt x="279" y="438"/>
                  </a:lnTo>
                  <a:lnTo>
                    <a:pt x="285" y="422"/>
                  </a:lnTo>
                  <a:lnTo>
                    <a:pt x="291" y="406"/>
                  </a:lnTo>
                  <a:lnTo>
                    <a:pt x="297" y="390"/>
                  </a:lnTo>
                  <a:lnTo>
                    <a:pt x="302" y="375"/>
                  </a:lnTo>
                  <a:lnTo>
                    <a:pt x="308" y="360"/>
                  </a:lnTo>
                  <a:lnTo>
                    <a:pt x="314" y="345"/>
                  </a:lnTo>
                  <a:lnTo>
                    <a:pt x="320" y="330"/>
                  </a:lnTo>
                  <a:lnTo>
                    <a:pt x="326" y="316"/>
                  </a:lnTo>
                  <a:lnTo>
                    <a:pt x="331" y="302"/>
                  </a:lnTo>
                  <a:lnTo>
                    <a:pt x="337" y="288"/>
                  </a:lnTo>
                  <a:lnTo>
                    <a:pt x="343" y="275"/>
                  </a:lnTo>
                  <a:lnTo>
                    <a:pt x="349" y="262"/>
                  </a:lnTo>
                  <a:lnTo>
                    <a:pt x="355" y="250"/>
                  </a:lnTo>
                  <a:lnTo>
                    <a:pt x="360" y="238"/>
                  </a:lnTo>
                  <a:lnTo>
                    <a:pt x="366" y="226"/>
                  </a:lnTo>
                  <a:lnTo>
                    <a:pt x="372" y="214"/>
                  </a:lnTo>
                  <a:lnTo>
                    <a:pt x="378" y="203"/>
                  </a:lnTo>
                  <a:lnTo>
                    <a:pt x="384" y="192"/>
                  </a:lnTo>
                  <a:lnTo>
                    <a:pt x="390" y="181"/>
                  </a:lnTo>
                  <a:lnTo>
                    <a:pt x="395" y="171"/>
                  </a:lnTo>
                  <a:lnTo>
                    <a:pt x="401" y="160"/>
                  </a:lnTo>
                  <a:lnTo>
                    <a:pt x="407" y="150"/>
                  </a:lnTo>
                  <a:lnTo>
                    <a:pt x="413" y="141"/>
                  </a:lnTo>
                  <a:lnTo>
                    <a:pt x="419" y="131"/>
                  </a:lnTo>
                  <a:lnTo>
                    <a:pt x="424" y="122"/>
                  </a:lnTo>
                  <a:lnTo>
                    <a:pt x="430" y="113"/>
                  </a:lnTo>
                  <a:lnTo>
                    <a:pt x="436" y="104"/>
                  </a:lnTo>
                  <a:lnTo>
                    <a:pt x="442" y="95"/>
                  </a:lnTo>
                  <a:lnTo>
                    <a:pt x="448" y="87"/>
                  </a:lnTo>
                  <a:lnTo>
                    <a:pt x="454" y="78"/>
                  </a:lnTo>
                  <a:lnTo>
                    <a:pt x="459" y="70"/>
                  </a:lnTo>
                  <a:lnTo>
                    <a:pt x="465" y="62"/>
                  </a:lnTo>
                  <a:lnTo>
                    <a:pt x="466" y="62"/>
                  </a:lnTo>
                  <a:lnTo>
                    <a:pt x="466" y="61"/>
                  </a:lnTo>
                  <a:lnTo>
                    <a:pt x="467" y="61"/>
                  </a:lnTo>
                  <a:lnTo>
                    <a:pt x="467" y="59"/>
                  </a:lnTo>
                  <a:lnTo>
                    <a:pt x="468" y="59"/>
                  </a:lnTo>
                  <a:lnTo>
                    <a:pt x="468" y="58"/>
                  </a:lnTo>
                  <a:lnTo>
                    <a:pt x="469" y="58"/>
                  </a:lnTo>
                  <a:lnTo>
                    <a:pt x="469" y="57"/>
                  </a:lnTo>
                  <a:lnTo>
                    <a:pt x="470" y="57"/>
                  </a:lnTo>
                  <a:lnTo>
                    <a:pt x="470" y="56"/>
                  </a:lnTo>
                  <a:lnTo>
                    <a:pt x="471" y="55"/>
                  </a:lnTo>
                  <a:lnTo>
                    <a:pt x="471" y="54"/>
                  </a:lnTo>
                  <a:lnTo>
                    <a:pt x="472" y="54"/>
                  </a:lnTo>
                  <a:lnTo>
                    <a:pt x="472" y="53"/>
                  </a:lnTo>
                  <a:lnTo>
                    <a:pt x="473" y="53"/>
                  </a:lnTo>
                  <a:lnTo>
                    <a:pt x="473" y="52"/>
                  </a:lnTo>
                  <a:lnTo>
                    <a:pt x="474" y="51"/>
                  </a:lnTo>
                  <a:lnTo>
                    <a:pt x="474" y="50"/>
                  </a:lnTo>
                  <a:lnTo>
                    <a:pt x="475" y="50"/>
                  </a:lnTo>
                  <a:lnTo>
                    <a:pt x="475" y="49"/>
                  </a:lnTo>
                  <a:lnTo>
                    <a:pt x="476" y="49"/>
                  </a:lnTo>
                  <a:lnTo>
                    <a:pt x="476" y="48"/>
                  </a:lnTo>
                  <a:lnTo>
                    <a:pt x="477" y="47"/>
                  </a:lnTo>
                  <a:lnTo>
                    <a:pt x="477" y="46"/>
                  </a:lnTo>
                  <a:lnTo>
                    <a:pt x="478" y="46"/>
                  </a:lnTo>
                  <a:lnTo>
                    <a:pt x="478" y="45"/>
                  </a:lnTo>
                  <a:lnTo>
                    <a:pt x="479" y="45"/>
                  </a:lnTo>
                  <a:lnTo>
                    <a:pt x="479" y="44"/>
                  </a:lnTo>
                  <a:lnTo>
                    <a:pt x="480" y="44"/>
                  </a:lnTo>
                  <a:lnTo>
                    <a:pt x="480" y="43"/>
                  </a:lnTo>
                  <a:lnTo>
                    <a:pt x="481" y="42"/>
                  </a:lnTo>
                  <a:lnTo>
                    <a:pt x="481" y="41"/>
                  </a:lnTo>
                  <a:lnTo>
                    <a:pt x="482" y="41"/>
                  </a:lnTo>
                  <a:lnTo>
                    <a:pt x="482" y="40"/>
                  </a:lnTo>
                  <a:lnTo>
                    <a:pt x="483" y="40"/>
                  </a:lnTo>
                  <a:lnTo>
                    <a:pt x="483" y="39"/>
                  </a:lnTo>
                  <a:lnTo>
                    <a:pt x="484" y="39"/>
                  </a:lnTo>
                  <a:lnTo>
                    <a:pt x="484" y="37"/>
                  </a:lnTo>
                  <a:lnTo>
                    <a:pt x="485" y="37"/>
                  </a:lnTo>
                  <a:lnTo>
                    <a:pt x="485" y="36"/>
                  </a:lnTo>
                  <a:lnTo>
                    <a:pt x="486" y="36"/>
                  </a:lnTo>
                  <a:lnTo>
                    <a:pt x="486" y="35"/>
                  </a:lnTo>
                  <a:lnTo>
                    <a:pt x="487" y="35"/>
                  </a:lnTo>
                  <a:lnTo>
                    <a:pt x="487" y="34"/>
                  </a:lnTo>
                  <a:lnTo>
                    <a:pt x="488" y="33"/>
                  </a:lnTo>
                  <a:lnTo>
                    <a:pt x="488" y="32"/>
                  </a:lnTo>
                  <a:lnTo>
                    <a:pt x="494" y="25"/>
                  </a:lnTo>
                  <a:lnTo>
                    <a:pt x="500" y="18"/>
                  </a:lnTo>
                  <a:lnTo>
                    <a:pt x="506" y="12"/>
                  </a:lnTo>
                  <a:lnTo>
                    <a:pt x="512" y="5"/>
                  </a:lnTo>
                  <a:lnTo>
                    <a:pt x="512" y="4"/>
                  </a:lnTo>
                  <a:lnTo>
                    <a:pt x="513" y="4"/>
                  </a:lnTo>
                  <a:lnTo>
                    <a:pt x="513" y="3"/>
                  </a:lnTo>
                  <a:lnTo>
                    <a:pt x="514" y="3"/>
                  </a:lnTo>
                  <a:lnTo>
                    <a:pt x="514" y="2"/>
                  </a:lnTo>
                  <a:lnTo>
                    <a:pt x="515" y="2"/>
                  </a:lnTo>
                  <a:lnTo>
                    <a:pt x="515" y="1"/>
                  </a:lnTo>
                  <a:lnTo>
                    <a:pt x="516" y="1"/>
                  </a:lnTo>
                  <a:lnTo>
                    <a:pt x="516" y="0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217"/>
            <p:cNvSpPr>
              <a:spLocks noChangeAspect="1"/>
            </p:cNvSpPr>
            <p:nvPr/>
          </p:nvSpPr>
          <p:spPr bwMode="auto">
            <a:xfrm>
              <a:off x="2986" y="1751"/>
              <a:ext cx="1056" cy="356"/>
            </a:xfrm>
            <a:custGeom>
              <a:avLst/>
              <a:gdLst>
                <a:gd name="T0" fmla="*/ 1 w 880"/>
                <a:gd name="T1" fmla="*/ 354 h 297"/>
                <a:gd name="T2" fmla="*/ 4 w 880"/>
                <a:gd name="T3" fmla="*/ 352 h 297"/>
                <a:gd name="T4" fmla="*/ 5 w 880"/>
                <a:gd name="T5" fmla="*/ 350 h 297"/>
                <a:gd name="T6" fmla="*/ 7 w 880"/>
                <a:gd name="T7" fmla="*/ 349 h 297"/>
                <a:gd name="T8" fmla="*/ 8 w 880"/>
                <a:gd name="T9" fmla="*/ 346 h 297"/>
                <a:gd name="T10" fmla="*/ 11 w 880"/>
                <a:gd name="T11" fmla="*/ 345 h 297"/>
                <a:gd name="T12" fmla="*/ 12 w 880"/>
                <a:gd name="T13" fmla="*/ 343 h 297"/>
                <a:gd name="T14" fmla="*/ 14 w 880"/>
                <a:gd name="T15" fmla="*/ 340 h 297"/>
                <a:gd name="T16" fmla="*/ 18 w 880"/>
                <a:gd name="T17" fmla="*/ 337 h 297"/>
                <a:gd name="T18" fmla="*/ 19 w 880"/>
                <a:gd name="T19" fmla="*/ 334 h 297"/>
                <a:gd name="T20" fmla="*/ 22 w 880"/>
                <a:gd name="T21" fmla="*/ 333 h 297"/>
                <a:gd name="T22" fmla="*/ 30 w 880"/>
                <a:gd name="T23" fmla="*/ 325 h 297"/>
                <a:gd name="T24" fmla="*/ 50 w 880"/>
                <a:gd name="T25" fmla="*/ 304 h 297"/>
                <a:gd name="T26" fmla="*/ 72 w 880"/>
                <a:gd name="T27" fmla="*/ 284 h 297"/>
                <a:gd name="T28" fmla="*/ 92 w 880"/>
                <a:gd name="T29" fmla="*/ 266 h 297"/>
                <a:gd name="T30" fmla="*/ 114 w 880"/>
                <a:gd name="T31" fmla="*/ 249 h 297"/>
                <a:gd name="T32" fmla="*/ 134 w 880"/>
                <a:gd name="T33" fmla="*/ 233 h 297"/>
                <a:gd name="T34" fmla="*/ 155 w 880"/>
                <a:gd name="T35" fmla="*/ 218 h 297"/>
                <a:gd name="T36" fmla="*/ 176 w 880"/>
                <a:gd name="T37" fmla="*/ 204 h 297"/>
                <a:gd name="T38" fmla="*/ 197 w 880"/>
                <a:gd name="T39" fmla="*/ 191 h 297"/>
                <a:gd name="T40" fmla="*/ 218 w 880"/>
                <a:gd name="T41" fmla="*/ 177 h 297"/>
                <a:gd name="T42" fmla="*/ 239 w 880"/>
                <a:gd name="T43" fmla="*/ 165 h 297"/>
                <a:gd name="T44" fmla="*/ 260 w 880"/>
                <a:gd name="T45" fmla="*/ 155 h 297"/>
                <a:gd name="T46" fmla="*/ 281 w 880"/>
                <a:gd name="T47" fmla="*/ 144 h 297"/>
                <a:gd name="T48" fmla="*/ 302 w 880"/>
                <a:gd name="T49" fmla="*/ 134 h 297"/>
                <a:gd name="T50" fmla="*/ 323 w 880"/>
                <a:gd name="T51" fmla="*/ 125 h 297"/>
                <a:gd name="T52" fmla="*/ 343 w 880"/>
                <a:gd name="T53" fmla="*/ 115 h 297"/>
                <a:gd name="T54" fmla="*/ 365 w 880"/>
                <a:gd name="T55" fmla="*/ 108 h 297"/>
                <a:gd name="T56" fmla="*/ 385 w 880"/>
                <a:gd name="T57" fmla="*/ 99 h 297"/>
                <a:gd name="T58" fmla="*/ 407 w 880"/>
                <a:gd name="T59" fmla="*/ 92 h 297"/>
                <a:gd name="T60" fmla="*/ 427 w 880"/>
                <a:gd name="T61" fmla="*/ 85 h 297"/>
                <a:gd name="T62" fmla="*/ 449 w 880"/>
                <a:gd name="T63" fmla="*/ 79 h 297"/>
                <a:gd name="T64" fmla="*/ 469 w 880"/>
                <a:gd name="T65" fmla="*/ 73 h 297"/>
                <a:gd name="T66" fmla="*/ 491 w 880"/>
                <a:gd name="T67" fmla="*/ 67 h 297"/>
                <a:gd name="T68" fmla="*/ 511 w 880"/>
                <a:gd name="T69" fmla="*/ 62 h 297"/>
                <a:gd name="T70" fmla="*/ 532 w 880"/>
                <a:gd name="T71" fmla="*/ 58 h 297"/>
                <a:gd name="T72" fmla="*/ 553 w 880"/>
                <a:gd name="T73" fmla="*/ 53 h 297"/>
                <a:gd name="T74" fmla="*/ 574 w 880"/>
                <a:gd name="T75" fmla="*/ 48 h 297"/>
                <a:gd name="T76" fmla="*/ 595 w 880"/>
                <a:gd name="T77" fmla="*/ 44 h 297"/>
                <a:gd name="T78" fmla="*/ 616 w 880"/>
                <a:gd name="T79" fmla="*/ 41 h 297"/>
                <a:gd name="T80" fmla="*/ 637 w 880"/>
                <a:gd name="T81" fmla="*/ 37 h 297"/>
                <a:gd name="T82" fmla="*/ 658 w 880"/>
                <a:gd name="T83" fmla="*/ 34 h 297"/>
                <a:gd name="T84" fmla="*/ 679 w 880"/>
                <a:gd name="T85" fmla="*/ 31 h 297"/>
                <a:gd name="T86" fmla="*/ 700 w 880"/>
                <a:gd name="T87" fmla="*/ 29 h 297"/>
                <a:gd name="T88" fmla="*/ 720 w 880"/>
                <a:gd name="T89" fmla="*/ 26 h 297"/>
                <a:gd name="T90" fmla="*/ 742 w 880"/>
                <a:gd name="T91" fmla="*/ 24 h 297"/>
                <a:gd name="T92" fmla="*/ 762 w 880"/>
                <a:gd name="T93" fmla="*/ 22 h 297"/>
                <a:gd name="T94" fmla="*/ 833 w 880"/>
                <a:gd name="T95" fmla="*/ 16 h 297"/>
                <a:gd name="T96" fmla="*/ 1000 w 880"/>
                <a:gd name="T97" fmla="*/ 2 h 2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880" h="297">
                  <a:moveTo>
                    <a:pt x="0" y="297"/>
                  </a:moveTo>
                  <a:lnTo>
                    <a:pt x="1" y="296"/>
                  </a:lnTo>
                  <a:lnTo>
                    <a:pt x="1" y="295"/>
                  </a:lnTo>
                  <a:lnTo>
                    <a:pt x="2" y="295"/>
                  </a:lnTo>
                  <a:lnTo>
                    <a:pt x="2" y="294"/>
                  </a:lnTo>
                  <a:lnTo>
                    <a:pt x="3" y="294"/>
                  </a:lnTo>
                  <a:lnTo>
                    <a:pt x="3" y="293"/>
                  </a:lnTo>
                  <a:lnTo>
                    <a:pt x="4" y="293"/>
                  </a:lnTo>
                  <a:lnTo>
                    <a:pt x="4" y="292"/>
                  </a:lnTo>
                  <a:lnTo>
                    <a:pt x="5" y="292"/>
                  </a:lnTo>
                  <a:lnTo>
                    <a:pt x="5" y="291"/>
                  </a:lnTo>
                  <a:lnTo>
                    <a:pt x="6" y="291"/>
                  </a:lnTo>
                  <a:lnTo>
                    <a:pt x="6" y="290"/>
                  </a:lnTo>
                  <a:lnTo>
                    <a:pt x="7" y="290"/>
                  </a:lnTo>
                  <a:lnTo>
                    <a:pt x="7" y="289"/>
                  </a:lnTo>
                  <a:lnTo>
                    <a:pt x="8" y="289"/>
                  </a:lnTo>
                  <a:lnTo>
                    <a:pt x="8" y="288"/>
                  </a:lnTo>
                  <a:lnTo>
                    <a:pt x="9" y="288"/>
                  </a:lnTo>
                  <a:lnTo>
                    <a:pt x="9" y="287"/>
                  </a:lnTo>
                  <a:lnTo>
                    <a:pt x="10" y="287"/>
                  </a:lnTo>
                  <a:lnTo>
                    <a:pt x="10" y="286"/>
                  </a:lnTo>
                  <a:lnTo>
                    <a:pt x="11" y="286"/>
                  </a:lnTo>
                  <a:lnTo>
                    <a:pt x="11" y="285"/>
                  </a:lnTo>
                  <a:lnTo>
                    <a:pt x="12" y="284"/>
                  </a:lnTo>
                  <a:lnTo>
                    <a:pt x="13" y="283"/>
                  </a:lnTo>
                  <a:lnTo>
                    <a:pt x="14" y="282"/>
                  </a:lnTo>
                  <a:lnTo>
                    <a:pt x="15" y="281"/>
                  </a:lnTo>
                  <a:lnTo>
                    <a:pt x="15" y="280"/>
                  </a:lnTo>
                  <a:lnTo>
                    <a:pt x="16" y="280"/>
                  </a:lnTo>
                  <a:lnTo>
                    <a:pt x="16" y="279"/>
                  </a:lnTo>
                  <a:lnTo>
                    <a:pt x="17" y="279"/>
                  </a:lnTo>
                  <a:lnTo>
                    <a:pt x="17" y="278"/>
                  </a:lnTo>
                  <a:lnTo>
                    <a:pt x="18" y="278"/>
                  </a:lnTo>
                  <a:lnTo>
                    <a:pt x="18" y="277"/>
                  </a:lnTo>
                  <a:lnTo>
                    <a:pt x="19" y="277"/>
                  </a:lnTo>
                  <a:lnTo>
                    <a:pt x="25" y="271"/>
                  </a:lnTo>
                  <a:lnTo>
                    <a:pt x="31" y="265"/>
                  </a:lnTo>
                  <a:lnTo>
                    <a:pt x="36" y="259"/>
                  </a:lnTo>
                  <a:lnTo>
                    <a:pt x="42" y="254"/>
                  </a:lnTo>
                  <a:lnTo>
                    <a:pt x="48" y="248"/>
                  </a:lnTo>
                  <a:lnTo>
                    <a:pt x="54" y="243"/>
                  </a:lnTo>
                  <a:lnTo>
                    <a:pt x="60" y="237"/>
                  </a:lnTo>
                  <a:lnTo>
                    <a:pt x="65" y="232"/>
                  </a:lnTo>
                  <a:lnTo>
                    <a:pt x="71" y="227"/>
                  </a:lnTo>
                  <a:lnTo>
                    <a:pt x="77" y="222"/>
                  </a:lnTo>
                  <a:lnTo>
                    <a:pt x="83" y="217"/>
                  </a:lnTo>
                  <a:lnTo>
                    <a:pt x="89" y="213"/>
                  </a:lnTo>
                  <a:lnTo>
                    <a:pt x="95" y="208"/>
                  </a:lnTo>
                  <a:lnTo>
                    <a:pt x="100" y="203"/>
                  </a:lnTo>
                  <a:lnTo>
                    <a:pt x="106" y="199"/>
                  </a:lnTo>
                  <a:lnTo>
                    <a:pt x="112" y="194"/>
                  </a:lnTo>
                  <a:lnTo>
                    <a:pt x="118" y="190"/>
                  </a:lnTo>
                  <a:lnTo>
                    <a:pt x="124" y="186"/>
                  </a:lnTo>
                  <a:lnTo>
                    <a:pt x="129" y="182"/>
                  </a:lnTo>
                  <a:lnTo>
                    <a:pt x="135" y="178"/>
                  </a:lnTo>
                  <a:lnTo>
                    <a:pt x="141" y="174"/>
                  </a:lnTo>
                  <a:lnTo>
                    <a:pt x="147" y="170"/>
                  </a:lnTo>
                  <a:lnTo>
                    <a:pt x="153" y="166"/>
                  </a:lnTo>
                  <a:lnTo>
                    <a:pt x="159" y="162"/>
                  </a:lnTo>
                  <a:lnTo>
                    <a:pt x="164" y="159"/>
                  </a:lnTo>
                  <a:lnTo>
                    <a:pt x="170" y="155"/>
                  </a:lnTo>
                  <a:lnTo>
                    <a:pt x="176" y="151"/>
                  </a:lnTo>
                  <a:lnTo>
                    <a:pt x="182" y="148"/>
                  </a:lnTo>
                  <a:lnTo>
                    <a:pt x="188" y="145"/>
                  </a:lnTo>
                  <a:lnTo>
                    <a:pt x="193" y="141"/>
                  </a:lnTo>
                  <a:lnTo>
                    <a:pt x="199" y="138"/>
                  </a:lnTo>
                  <a:lnTo>
                    <a:pt x="205" y="135"/>
                  </a:lnTo>
                  <a:lnTo>
                    <a:pt x="211" y="132"/>
                  </a:lnTo>
                  <a:lnTo>
                    <a:pt x="217" y="129"/>
                  </a:lnTo>
                  <a:lnTo>
                    <a:pt x="222" y="126"/>
                  </a:lnTo>
                  <a:lnTo>
                    <a:pt x="228" y="123"/>
                  </a:lnTo>
                  <a:lnTo>
                    <a:pt x="234" y="120"/>
                  </a:lnTo>
                  <a:lnTo>
                    <a:pt x="240" y="117"/>
                  </a:lnTo>
                  <a:lnTo>
                    <a:pt x="246" y="114"/>
                  </a:lnTo>
                  <a:lnTo>
                    <a:pt x="252" y="112"/>
                  </a:lnTo>
                  <a:lnTo>
                    <a:pt x="257" y="109"/>
                  </a:lnTo>
                  <a:lnTo>
                    <a:pt x="263" y="106"/>
                  </a:lnTo>
                  <a:lnTo>
                    <a:pt x="269" y="104"/>
                  </a:lnTo>
                  <a:lnTo>
                    <a:pt x="275" y="101"/>
                  </a:lnTo>
                  <a:lnTo>
                    <a:pt x="281" y="99"/>
                  </a:lnTo>
                  <a:lnTo>
                    <a:pt x="286" y="96"/>
                  </a:lnTo>
                  <a:lnTo>
                    <a:pt x="292" y="94"/>
                  </a:lnTo>
                  <a:lnTo>
                    <a:pt x="298" y="92"/>
                  </a:lnTo>
                  <a:lnTo>
                    <a:pt x="304" y="90"/>
                  </a:lnTo>
                  <a:lnTo>
                    <a:pt x="310" y="87"/>
                  </a:lnTo>
                  <a:lnTo>
                    <a:pt x="316" y="85"/>
                  </a:lnTo>
                  <a:lnTo>
                    <a:pt x="321" y="83"/>
                  </a:lnTo>
                  <a:lnTo>
                    <a:pt x="327" y="81"/>
                  </a:lnTo>
                  <a:lnTo>
                    <a:pt x="333" y="79"/>
                  </a:lnTo>
                  <a:lnTo>
                    <a:pt x="339" y="77"/>
                  </a:lnTo>
                  <a:lnTo>
                    <a:pt x="345" y="75"/>
                  </a:lnTo>
                  <a:lnTo>
                    <a:pt x="350" y="73"/>
                  </a:lnTo>
                  <a:lnTo>
                    <a:pt x="356" y="71"/>
                  </a:lnTo>
                  <a:lnTo>
                    <a:pt x="362" y="69"/>
                  </a:lnTo>
                  <a:lnTo>
                    <a:pt x="368" y="68"/>
                  </a:lnTo>
                  <a:lnTo>
                    <a:pt x="374" y="66"/>
                  </a:lnTo>
                  <a:lnTo>
                    <a:pt x="379" y="64"/>
                  </a:lnTo>
                  <a:lnTo>
                    <a:pt x="385" y="62"/>
                  </a:lnTo>
                  <a:lnTo>
                    <a:pt x="391" y="61"/>
                  </a:lnTo>
                  <a:lnTo>
                    <a:pt x="397" y="59"/>
                  </a:lnTo>
                  <a:lnTo>
                    <a:pt x="403" y="58"/>
                  </a:lnTo>
                  <a:lnTo>
                    <a:pt x="409" y="56"/>
                  </a:lnTo>
                  <a:lnTo>
                    <a:pt x="414" y="55"/>
                  </a:lnTo>
                  <a:lnTo>
                    <a:pt x="420" y="53"/>
                  </a:lnTo>
                  <a:lnTo>
                    <a:pt x="426" y="52"/>
                  </a:lnTo>
                  <a:lnTo>
                    <a:pt x="432" y="50"/>
                  </a:lnTo>
                  <a:lnTo>
                    <a:pt x="438" y="49"/>
                  </a:lnTo>
                  <a:lnTo>
                    <a:pt x="443" y="48"/>
                  </a:lnTo>
                  <a:lnTo>
                    <a:pt x="449" y="46"/>
                  </a:lnTo>
                  <a:lnTo>
                    <a:pt x="455" y="45"/>
                  </a:lnTo>
                  <a:lnTo>
                    <a:pt x="461" y="44"/>
                  </a:lnTo>
                  <a:lnTo>
                    <a:pt x="467" y="43"/>
                  </a:lnTo>
                  <a:lnTo>
                    <a:pt x="473" y="41"/>
                  </a:lnTo>
                  <a:lnTo>
                    <a:pt x="478" y="40"/>
                  </a:lnTo>
                  <a:lnTo>
                    <a:pt x="484" y="39"/>
                  </a:lnTo>
                  <a:lnTo>
                    <a:pt x="490" y="38"/>
                  </a:lnTo>
                  <a:lnTo>
                    <a:pt x="496" y="37"/>
                  </a:lnTo>
                  <a:lnTo>
                    <a:pt x="502" y="36"/>
                  </a:lnTo>
                  <a:lnTo>
                    <a:pt x="507" y="35"/>
                  </a:lnTo>
                  <a:lnTo>
                    <a:pt x="513" y="34"/>
                  </a:lnTo>
                  <a:lnTo>
                    <a:pt x="519" y="33"/>
                  </a:lnTo>
                  <a:lnTo>
                    <a:pt x="525" y="32"/>
                  </a:lnTo>
                  <a:lnTo>
                    <a:pt x="531" y="31"/>
                  </a:lnTo>
                  <a:lnTo>
                    <a:pt x="537" y="30"/>
                  </a:lnTo>
                  <a:lnTo>
                    <a:pt x="542" y="29"/>
                  </a:lnTo>
                  <a:lnTo>
                    <a:pt x="548" y="28"/>
                  </a:lnTo>
                  <a:lnTo>
                    <a:pt x="554" y="27"/>
                  </a:lnTo>
                  <a:lnTo>
                    <a:pt x="560" y="27"/>
                  </a:lnTo>
                  <a:lnTo>
                    <a:pt x="566" y="26"/>
                  </a:lnTo>
                  <a:lnTo>
                    <a:pt x="571" y="25"/>
                  </a:lnTo>
                  <a:lnTo>
                    <a:pt x="577" y="24"/>
                  </a:lnTo>
                  <a:lnTo>
                    <a:pt x="583" y="24"/>
                  </a:lnTo>
                  <a:lnTo>
                    <a:pt x="589" y="23"/>
                  </a:lnTo>
                  <a:lnTo>
                    <a:pt x="595" y="22"/>
                  </a:lnTo>
                  <a:lnTo>
                    <a:pt x="600" y="22"/>
                  </a:lnTo>
                  <a:lnTo>
                    <a:pt x="606" y="21"/>
                  </a:lnTo>
                  <a:lnTo>
                    <a:pt x="612" y="20"/>
                  </a:lnTo>
                  <a:lnTo>
                    <a:pt x="618" y="20"/>
                  </a:lnTo>
                  <a:lnTo>
                    <a:pt x="624" y="19"/>
                  </a:lnTo>
                  <a:lnTo>
                    <a:pt x="630" y="19"/>
                  </a:lnTo>
                  <a:lnTo>
                    <a:pt x="635" y="18"/>
                  </a:lnTo>
                  <a:lnTo>
                    <a:pt x="641" y="18"/>
                  </a:lnTo>
                  <a:lnTo>
                    <a:pt x="647" y="17"/>
                  </a:lnTo>
                  <a:lnTo>
                    <a:pt x="694" y="13"/>
                  </a:lnTo>
                  <a:lnTo>
                    <a:pt x="740" y="9"/>
                  </a:lnTo>
                  <a:lnTo>
                    <a:pt x="787" y="5"/>
                  </a:lnTo>
                  <a:lnTo>
                    <a:pt x="833" y="2"/>
                  </a:lnTo>
                  <a:lnTo>
                    <a:pt x="880" y="0"/>
                  </a:lnTo>
                </a:path>
              </a:pathLst>
            </a:custGeom>
            <a:noFill/>
            <a:ln w="28575" cmpd="sng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218"/>
            <p:cNvSpPr>
              <a:spLocks noChangeAspect="1" noChangeShapeType="1"/>
            </p:cNvSpPr>
            <p:nvPr/>
          </p:nvSpPr>
          <p:spPr bwMode="auto">
            <a:xfrm flipV="1">
              <a:off x="2367" y="2899"/>
              <a:ext cx="55" cy="9"/>
            </a:xfrm>
            <a:prstGeom prst="line">
              <a:avLst/>
            </a:prstGeom>
            <a:noFill/>
            <a:ln w="127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219"/>
            <p:cNvSpPr>
              <a:spLocks noChangeAspect="1" noChangeShapeType="1"/>
            </p:cNvSpPr>
            <p:nvPr/>
          </p:nvSpPr>
          <p:spPr bwMode="auto">
            <a:xfrm flipV="1">
              <a:off x="2422" y="2887"/>
              <a:ext cx="56" cy="12"/>
            </a:xfrm>
            <a:prstGeom prst="line">
              <a:avLst/>
            </a:prstGeom>
            <a:noFill/>
            <a:ln w="127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220"/>
            <p:cNvSpPr>
              <a:spLocks noChangeAspect="1" noChangeShapeType="1"/>
            </p:cNvSpPr>
            <p:nvPr/>
          </p:nvSpPr>
          <p:spPr bwMode="auto">
            <a:xfrm flipV="1">
              <a:off x="2478" y="2872"/>
              <a:ext cx="45" cy="1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221"/>
            <p:cNvSpPr>
              <a:spLocks noChangeAspect="1" noChangeShapeType="1"/>
            </p:cNvSpPr>
            <p:nvPr/>
          </p:nvSpPr>
          <p:spPr bwMode="auto">
            <a:xfrm flipV="1">
              <a:off x="2523" y="2867"/>
              <a:ext cx="11" cy="5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222"/>
            <p:cNvSpPr>
              <a:spLocks noChangeAspect="1" noChangeShapeType="1"/>
            </p:cNvSpPr>
            <p:nvPr/>
          </p:nvSpPr>
          <p:spPr bwMode="auto">
            <a:xfrm flipV="1">
              <a:off x="2534" y="2848"/>
              <a:ext cx="37" cy="19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223"/>
            <p:cNvSpPr>
              <a:spLocks noChangeAspect="1" noChangeShapeType="1"/>
            </p:cNvSpPr>
            <p:nvPr/>
          </p:nvSpPr>
          <p:spPr bwMode="auto">
            <a:xfrm flipV="1">
              <a:off x="2571" y="2831"/>
              <a:ext cx="19" cy="1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224"/>
            <p:cNvSpPr>
              <a:spLocks noChangeAspect="1" noChangeShapeType="1"/>
            </p:cNvSpPr>
            <p:nvPr/>
          </p:nvSpPr>
          <p:spPr bwMode="auto">
            <a:xfrm flipV="1">
              <a:off x="2590" y="2803"/>
              <a:ext cx="24" cy="28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225"/>
            <p:cNvSpPr>
              <a:spLocks noChangeAspect="1" noChangeShapeType="1"/>
            </p:cNvSpPr>
            <p:nvPr/>
          </p:nvSpPr>
          <p:spPr bwMode="auto">
            <a:xfrm flipV="1">
              <a:off x="2614" y="2784"/>
              <a:ext cx="14" cy="19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226"/>
            <p:cNvSpPr>
              <a:spLocks noChangeAspect="1" noChangeShapeType="1"/>
            </p:cNvSpPr>
            <p:nvPr/>
          </p:nvSpPr>
          <p:spPr bwMode="auto">
            <a:xfrm flipV="1">
              <a:off x="2628" y="2760"/>
              <a:ext cx="14" cy="2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227"/>
            <p:cNvSpPr>
              <a:spLocks noChangeAspect="1" noChangeShapeType="1"/>
            </p:cNvSpPr>
            <p:nvPr/>
          </p:nvSpPr>
          <p:spPr bwMode="auto">
            <a:xfrm flipV="1">
              <a:off x="2642" y="2753"/>
              <a:ext cx="4" cy="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228"/>
            <p:cNvSpPr>
              <a:spLocks noChangeAspect="1" noChangeShapeType="1"/>
            </p:cNvSpPr>
            <p:nvPr/>
          </p:nvSpPr>
          <p:spPr bwMode="auto">
            <a:xfrm flipV="1">
              <a:off x="2646" y="2725"/>
              <a:ext cx="12" cy="28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Line 229"/>
            <p:cNvSpPr>
              <a:spLocks noChangeAspect="1" noChangeShapeType="1"/>
            </p:cNvSpPr>
            <p:nvPr/>
          </p:nvSpPr>
          <p:spPr bwMode="auto">
            <a:xfrm flipV="1">
              <a:off x="2658" y="2683"/>
              <a:ext cx="16" cy="42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230"/>
            <p:cNvSpPr>
              <a:spLocks noChangeAspect="1" noChangeShapeType="1"/>
            </p:cNvSpPr>
            <p:nvPr/>
          </p:nvSpPr>
          <p:spPr bwMode="auto">
            <a:xfrm flipV="1">
              <a:off x="2674" y="2603"/>
              <a:ext cx="28" cy="8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231"/>
            <p:cNvSpPr>
              <a:spLocks noChangeAspect="1" noChangeShapeType="1"/>
            </p:cNvSpPr>
            <p:nvPr/>
          </p:nvSpPr>
          <p:spPr bwMode="auto">
            <a:xfrm flipV="1">
              <a:off x="2702" y="2475"/>
              <a:ext cx="43" cy="128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Line 232"/>
            <p:cNvSpPr>
              <a:spLocks noChangeAspect="1" noChangeShapeType="1"/>
            </p:cNvSpPr>
            <p:nvPr/>
          </p:nvSpPr>
          <p:spPr bwMode="auto">
            <a:xfrm flipV="1">
              <a:off x="2745" y="2441"/>
              <a:ext cx="13" cy="3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233"/>
            <p:cNvSpPr>
              <a:spLocks noChangeAspect="1" noChangeShapeType="1"/>
            </p:cNvSpPr>
            <p:nvPr/>
          </p:nvSpPr>
          <p:spPr bwMode="auto">
            <a:xfrm flipV="1">
              <a:off x="2758" y="2367"/>
              <a:ext cx="28" cy="7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234"/>
            <p:cNvSpPr>
              <a:spLocks noChangeAspect="1" noChangeShapeType="1"/>
            </p:cNvSpPr>
            <p:nvPr/>
          </p:nvSpPr>
          <p:spPr bwMode="auto">
            <a:xfrm flipV="1">
              <a:off x="2786" y="2297"/>
              <a:ext cx="27" cy="7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235"/>
            <p:cNvSpPr>
              <a:spLocks noChangeAspect="1" noChangeShapeType="1"/>
            </p:cNvSpPr>
            <p:nvPr/>
          </p:nvSpPr>
          <p:spPr bwMode="auto">
            <a:xfrm flipV="1">
              <a:off x="2813" y="2226"/>
              <a:ext cx="31" cy="71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Line 236"/>
            <p:cNvSpPr>
              <a:spLocks noChangeAspect="1" noChangeShapeType="1"/>
            </p:cNvSpPr>
            <p:nvPr/>
          </p:nvSpPr>
          <p:spPr bwMode="auto">
            <a:xfrm flipV="1">
              <a:off x="2844" y="2172"/>
              <a:ext cx="26" cy="5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Line 237"/>
            <p:cNvSpPr>
              <a:spLocks noChangeAspect="1" noChangeShapeType="1"/>
            </p:cNvSpPr>
            <p:nvPr/>
          </p:nvSpPr>
          <p:spPr bwMode="auto">
            <a:xfrm flipV="1">
              <a:off x="2870" y="2101"/>
              <a:ext cx="34" cy="71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238"/>
            <p:cNvSpPr>
              <a:spLocks noChangeAspect="1" noChangeShapeType="1"/>
            </p:cNvSpPr>
            <p:nvPr/>
          </p:nvSpPr>
          <p:spPr bwMode="auto">
            <a:xfrm flipV="1">
              <a:off x="2904" y="2062"/>
              <a:ext cx="21" cy="39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239"/>
            <p:cNvSpPr>
              <a:spLocks noChangeAspect="1" noChangeShapeType="1"/>
            </p:cNvSpPr>
            <p:nvPr/>
          </p:nvSpPr>
          <p:spPr bwMode="auto">
            <a:xfrm flipV="1">
              <a:off x="2925" y="1988"/>
              <a:ext cx="41" cy="7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Line 240"/>
            <p:cNvSpPr>
              <a:spLocks noChangeAspect="1" noChangeShapeType="1"/>
            </p:cNvSpPr>
            <p:nvPr/>
          </p:nvSpPr>
          <p:spPr bwMode="auto">
            <a:xfrm flipV="1">
              <a:off x="2966" y="1962"/>
              <a:ext cx="15" cy="26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Line 241"/>
            <p:cNvSpPr>
              <a:spLocks noChangeAspect="1" noChangeShapeType="1"/>
            </p:cNvSpPr>
            <p:nvPr/>
          </p:nvSpPr>
          <p:spPr bwMode="auto">
            <a:xfrm flipV="1">
              <a:off x="2981" y="1888"/>
              <a:ext cx="45" cy="74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Line 242"/>
            <p:cNvSpPr>
              <a:spLocks noChangeAspect="1" noChangeShapeType="1"/>
            </p:cNvSpPr>
            <p:nvPr/>
          </p:nvSpPr>
          <p:spPr bwMode="auto">
            <a:xfrm flipV="1">
              <a:off x="3026" y="1871"/>
              <a:ext cx="10" cy="1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243"/>
            <p:cNvSpPr>
              <a:spLocks noChangeAspect="1" noChangeShapeType="1"/>
            </p:cNvSpPr>
            <p:nvPr/>
          </p:nvSpPr>
          <p:spPr bwMode="auto">
            <a:xfrm flipV="1">
              <a:off x="3036" y="1798"/>
              <a:ext cx="48" cy="73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244"/>
            <p:cNvSpPr>
              <a:spLocks noChangeAspect="1" noChangeShapeType="1"/>
            </p:cNvSpPr>
            <p:nvPr/>
          </p:nvSpPr>
          <p:spPr bwMode="auto">
            <a:xfrm flipV="1">
              <a:off x="3084" y="1787"/>
              <a:ext cx="9" cy="11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245"/>
            <p:cNvSpPr>
              <a:spLocks noChangeAspect="1" noChangeShapeType="1"/>
            </p:cNvSpPr>
            <p:nvPr/>
          </p:nvSpPr>
          <p:spPr bwMode="auto">
            <a:xfrm flipV="1">
              <a:off x="3093" y="1710"/>
              <a:ext cx="55" cy="7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Line 246"/>
            <p:cNvSpPr>
              <a:spLocks noChangeAspect="1" noChangeShapeType="1"/>
            </p:cNvSpPr>
            <p:nvPr/>
          </p:nvSpPr>
          <p:spPr bwMode="auto">
            <a:xfrm flipV="1">
              <a:off x="3148" y="1638"/>
              <a:ext cx="57" cy="72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Line 247"/>
            <p:cNvSpPr>
              <a:spLocks noChangeAspect="1" noChangeShapeType="1"/>
            </p:cNvSpPr>
            <p:nvPr/>
          </p:nvSpPr>
          <p:spPr bwMode="auto">
            <a:xfrm flipV="1">
              <a:off x="3205" y="1571"/>
              <a:ext cx="55" cy="67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248"/>
            <p:cNvSpPr>
              <a:spLocks noChangeAspect="1" noChangeShapeType="1"/>
            </p:cNvSpPr>
            <p:nvPr/>
          </p:nvSpPr>
          <p:spPr bwMode="auto">
            <a:xfrm flipV="1">
              <a:off x="3260" y="1508"/>
              <a:ext cx="56" cy="63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Line 249"/>
            <p:cNvSpPr>
              <a:spLocks noChangeAspect="1" noChangeShapeType="1"/>
            </p:cNvSpPr>
            <p:nvPr/>
          </p:nvSpPr>
          <p:spPr bwMode="auto">
            <a:xfrm flipV="1">
              <a:off x="3316" y="1445"/>
              <a:ext cx="55" cy="63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Line 250"/>
            <p:cNvSpPr>
              <a:spLocks noChangeAspect="1" noChangeShapeType="1"/>
            </p:cNvSpPr>
            <p:nvPr/>
          </p:nvSpPr>
          <p:spPr bwMode="auto">
            <a:xfrm flipV="1">
              <a:off x="3371" y="1392"/>
              <a:ext cx="57" cy="53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Line 251"/>
            <p:cNvSpPr>
              <a:spLocks noChangeAspect="1" noChangeShapeType="1"/>
            </p:cNvSpPr>
            <p:nvPr/>
          </p:nvSpPr>
          <p:spPr bwMode="auto">
            <a:xfrm flipV="1">
              <a:off x="3428" y="1339"/>
              <a:ext cx="55" cy="53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Line 252"/>
            <p:cNvSpPr>
              <a:spLocks noChangeAspect="1" noChangeShapeType="1"/>
            </p:cNvSpPr>
            <p:nvPr/>
          </p:nvSpPr>
          <p:spPr bwMode="auto">
            <a:xfrm flipV="1">
              <a:off x="3483" y="1279"/>
              <a:ext cx="56" cy="60"/>
            </a:xfrm>
            <a:prstGeom prst="lin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Line 253"/>
            <p:cNvSpPr>
              <a:spLocks noChangeAspect="1" noChangeShapeType="1"/>
            </p:cNvSpPr>
            <p:nvPr/>
          </p:nvSpPr>
          <p:spPr bwMode="auto">
            <a:xfrm flipV="1">
              <a:off x="3539" y="1267"/>
              <a:ext cx="11" cy="12"/>
            </a:xfrm>
            <a:prstGeom prst="line">
              <a:avLst/>
            </a:prstGeom>
            <a:noFill/>
            <a:ln w="12700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268"/>
            <p:cNvSpPr>
              <a:spLocks noChangeAspect="1" noEditPoints="1"/>
            </p:cNvSpPr>
            <p:nvPr/>
          </p:nvSpPr>
          <p:spPr bwMode="auto">
            <a:xfrm>
              <a:off x="3237" y="1652"/>
              <a:ext cx="74" cy="66"/>
            </a:xfrm>
            <a:custGeom>
              <a:avLst/>
              <a:gdLst>
                <a:gd name="T0" fmla="*/ 74 w 62"/>
                <a:gd name="T1" fmla="*/ 12 h 55"/>
                <a:gd name="T2" fmla="*/ 43 w 62"/>
                <a:gd name="T3" fmla="*/ 12 h 55"/>
                <a:gd name="T4" fmla="*/ 49 w 62"/>
                <a:gd name="T5" fmla="*/ 16 h 55"/>
                <a:gd name="T6" fmla="*/ 55 w 62"/>
                <a:gd name="T7" fmla="*/ 20 h 55"/>
                <a:gd name="T8" fmla="*/ 58 w 62"/>
                <a:gd name="T9" fmla="*/ 24 h 55"/>
                <a:gd name="T10" fmla="*/ 62 w 62"/>
                <a:gd name="T11" fmla="*/ 29 h 55"/>
                <a:gd name="T12" fmla="*/ 63 w 62"/>
                <a:gd name="T13" fmla="*/ 35 h 55"/>
                <a:gd name="T14" fmla="*/ 64 w 62"/>
                <a:gd name="T15" fmla="*/ 41 h 55"/>
                <a:gd name="T16" fmla="*/ 63 w 62"/>
                <a:gd name="T17" fmla="*/ 46 h 55"/>
                <a:gd name="T18" fmla="*/ 62 w 62"/>
                <a:gd name="T19" fmla="*/ 50 h 55"/>
                <a:gd name="T20" fmla="*/ 60 w 62"/>
                <a:gd name="T21" fmla="*/ 55 h 55"/>
                <a:gd name="T22" fmla="*/ 56 w 62"/>
                <a:gd name="T23" fmla="*/ 59 h 55"/>
                <a:gd name="T24" fmla="*/ 47 w 62"/>
                <a:gd name="T25" fmla="*/ 65 h 55"/>
                <a:gd name="T26" fmla="*/ 33 w 62"/>
                <a:gd name="T27" fmla="*/ 66 h 55"/>
                <a:gd name="T28" fmla="*/ 20 w 62"/>
                <a:gd name="T29" fmla="*/ 64 h 55"/>
                <a:gd name="T30" fmla="*/ 10 w 62"/>
                <a:gd name="T31" fmla="*/ 56 h 55"/>
                <a:gd name="T32" fmla="*/ 2 w 62"/>
                <a:gd name="T33" fmla="*/ 44 h 55"/>
                <a:gd name="T34" fmla="*/ 0 w 62"/>
                <a:gd name="T35" fmla="*/ 30 h 55"/>
                <a:gd name="T36" fmla="*/ 0 w 62"/>
                <a:gd name="T37" fmla="*/ 25 h 55"/>
                <a:gd name="T38" fmla="*/ 1 w 62"/>
                <a:gd name="T39" fmla="*/ 19 h 55"/>
                <a:gd name="T40" fmla="*/ 4 w 62"/>
                <a:gd name="T41" fmla="*/ 14 h 55"/>
                <a:gd name="T42" fmla="*/ 7 w 62"/>
                <a:gd name="T43" fmla="*/ 10 h 55"/>
                <a:gd name="T44" fmla="*/ 11 w 62"/>
                <a:gd name="T45" fmla="*/ 6 h 55"/>
                <a:gd name="T46" fmla="*/ 14 w 62"/>
                <a:gd name="T47" fmla="*/ 4 h 55"/>
                <a:gd name="T48" fmla="*/ 23 w 62"/>
                <a:gd name="T49" fmla="*/ 1 h 55"/>
                <a:gd name="T50" fmla="*/ 35 w 62"/>
                <a:gd name="T51" fmla="*/ 0 h 55"/>
                <a:gd name="T52" fmla="*/ 74 w 62"/>
                <a:gd name="T53" fmla="*/ 0 h 55"/>
                <a:gd name="T54" fmla="*/ 74 w 62"/>
                <a:gd name="T55" fmla="*/ 12 h 55"/>
                <a:gd name="T56" fmla="*/ 38 w 62"/>
                <a:gd name="T57" fmla="*/ 12 h 55"/>
                <a:gd name="T58" fmla="*/ 36 w 62"/>
                <a:gd name="T59" fmla="*/ 11 h 55"/>
                <a:gd name="T60" fmla="*/ 35 w 62"/>
                <a:gd name="T61" fmla="*/ 11 h 55"/>
                <a:gd name="T62" fmla="*/ 30 w 62"/>
                <a:gd name="T63" fmla="*/ 11 h 55"/>
                <a:gd name="T64" fmla="*/ 25 w 62"/>
                <a:gd name="T65" fmla="*/ 12 h 55"/>
                <a:gd name="T66" fmla="*/ 21 w 62"/>
                <a:gd name="T67" fmla="*/ 13 h 55"/>
                <a:gd name="T68" fmla="*/ 18 w 62"/>
                <a:gd name="T69" fmla="*/ 16 h 55"/>
                <a:gd name="T70" fmla="*/ 16 w 62"/>
                <a:gd name="T71" fmla="*/ 20 h 55"/>
                <a:gd name="T72" fmla="*/ 13 w 62"/>
                <a:gd name="T73" fmla="*/ 25 h 55"/>
                <a:gd name="T74" fmla="*/ 13 w 62"/>
                <a:gd name="T75" fmla="*/ 32 h 55"/>
                <a:gd name="T76" fmla="*/ 14 w 62"/>
                <a:gd name="T77" fmla="*/ 44 h 55"/>
                <a:gd name="T78" fmla="*/ 19 w 62"/>
                <a:gd name="T79" fmla="*/ 54 h 55"/>
                <a:gd name="T80" fmla="*/ 24 w 62"/>
                <a:gd name="T81" fmla="*/ 58 h 55"/>
                <a:gd name="T82" fmla="*/ 29 w 62"/>
                <a:gd name="T83" fmla="*/ 61 h 55"/>
                <a:gd name="T84" fmla="*/ 35 w 62"/>
                <a:gd name="T85" fmla="*/ 62 h 55"/>
                <a:gd name="T86" fmla="*/ 39 w 62"/>
                <a:gd name="T87" fmla="*/ 61 h 55"/>
                <a:gd name="T88" fmla="*/ 43 w 62"/>
                <a:gd name="T89" fmla="*/ 59 h 55"/>
                <a:gd name="T90" fmla="*/ 47 w 62"/>
                <a:gd name="T91" fmla="*/ 56 h 55"/>
                <a:gd name="T92" fmla="*/ 49 w 62"/>
                <a:gd name="T93" fmla="*/ 52 h 55"/>
                <a:gd name="T94" fmla="*/ 50 w 62"/>
                <a:gd name="T95" fmla="*/ 46 h 55"/>
                <a:gd name="T96" fmla="*/ 51 w 62"/>
                <a:gd name="T97" fmla="*/ 40 h 55"/>
                <a:gd name="T98" fmla="*/ 48 w 62"/>
                <a:gd name="T99" fmla="*/ 24 h 55"/>
                <a:gd name="T100" fmla="*/ 38 w 62"/>
                <a:gd name="T101" fmla="*/ 12 h 5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" h="55">
                  <a:moveTo>
                    <a:pt x="62" y="10"/>
                  </a:moveTo>
                  <a:lnTo>
                    <a:pt x="36" y="10"/>
                  </a:lnTo>
                  <a:lnTo>
                    <a:pt x="41" y="13"/>
                  </a:lnTo>
                  <a:lnTo>
                    <a:pt x="46" y="17"/>
                  </a:lnTo>
                  <a:lnTo>
                    <a:pt x="49" y="20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4" y="34"/>
                  </a:lnTo>
                  <a:lnTo>
                    <a:pt x="53" y="38"/>
                  </a:lnTo>
                  <a:lnTo>
                    <a:pt x="52" y="42"/>
                  </a:lnTo>
                  <a:lnTo>
                    <a:pt x="50" y="46"/>
                  </a:lnTo>
                  <a:lnTo>
                    <a:pt x="47" y="49"/>
                  </a:lnTo>
                  <a:lnTo>
                    <a:pt x="39" y="54"/>
                  </a:lnTo>
                  <a:lnTo>
                    <a:pt x="28" y="55"/>
                  </a:lnTo>
                  <a:lnTo>
                    <a:pt x="17" y="53"/>
                  </a:lnTo>
                  <a:lnTo>
                    <a:pt x="8" y="47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6" y="8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9" y="1"/>
                  </a:lnTo>
                  <a:lnTo>
                    <a:pt x="29" y="0"/>
                  </a:lnTo>
                  <a:lnTo>
                    <a:pt x="62" y="0"/>
                  </a:lnTo>
                  <a:lnTo>
                    <a:pt x="62" y="10"/>
                  </a:lnTo>
                  <a:close/>
                  <a:moveTo>
                    <a:pt x="32" y="10"/>
                  </a:moveTo>
                  <a:lnTo>
                    <a:pt x="30" y="9"/>
                  </a:lnTo>
                  <a:lnTo>
                    <a:pt x="29" y="9"/>
                  </a:lnTo>
                  <a:lnTo>
                    <a:pt x="25" y="9"/>
                  </a:lnTo>
                  <a:lnTo>
                    <a:pt x="21" y="10"/>
                  </a:lnTo>
                  <a:lnTo>
                    <a:pt x="18" y="11"/>
                  </a:lnTo>
                  <a:lnTo>
                    <a:pt x="15" y="13"/>
                  </a:lnTo>
                  <a:lnTo>
                    <a:pt x="13" y="17"/>
                  </a:lnTo>
                  <a:lnTo>
                    <a:pt x="11" y="21"/>
                  </a:lnTo>
                  <a:lnTo>
                    <a:pt x="11" y="27"/>
                  </a:lnTo>
                  <a:lnTo>
                    <a:pt x="12" y="37"/>
                  </a:lnTo>
                  <a:lnTo>
                    <a:pt x="16" y="45"/>
                  </a:lnTo>
                  <a:lnTo>
                    <a:pt x="20" y="48"/>
                  </a:lnTo>
                  <a:lnTo>
                    <a:pt x="24" y="51"/>
                  </a:lnTo>
                  <a:lnTo>
                    <a:pt x="29" y="52"/>
                  </a:lnTo>
                  <a:lnTo>
                    <a:pt x="33" y="51"/>
                  </a:lnTo>
                  <a:lnTo>
                    <a:pt x="36" y="49"/>
                  </a:lnTo>
                  <a:lnTo>
                    <a:pt x="39" y="47"/>
                  </a:lnTo>
                  <a:lnTo>
                    <a:pt x="41" y="43"/>
                  </a:lnTo>
                  <a:lnTo>
                    <a:pt x="42" y="38"/>
                  </a:lnTo>
                  <a:lnTo>
                    <a:pt x="43" y="33"/>
                  </a:lnTo>
                  <a:lnTo>
                    <a:pt x="40" y="20"/>
                  </a:lnTo>
                  <a:lnTo>
                    <a:pt x="32" y="1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269"/>
            <p:cNvSpPr>
              <a:spLocks noChangeAspect="1"/>
            </p:cNvSpPr>
            <p:nvPr/>
          </p:nvSpPr>
          <p:spPr bwMode="auto">
            <a:xfrm>
              <a:off x="3321" y="1621"/>
              <a:ext cx="40" cy="126"/>
            </a:xfrm>
            <a:custGeom>
              <a:avLst/>
              <a:gdLst>
                <a:gd name="T0" fmla="*/ 40 w 33"/>
                <a:gd name="T1" fmla="*/ 0 h 105"/>
                <a:gd name="T2" fmla="*/ 40 w 33"/>
                <a:gd name="T3" fmla="*/ 4 h 105"/>
                <a:gd name="T4" fmla="*/ 34 w 33"/>
                <a:gd name="T5" fmla="*/ 7 h 105"/>
                <a:gd name="T6" fmla="*/ 29 w 33"/>
                <a:gd name="T7" fmla="*/ 12 h 105"/>
                <a:gd name="T8" fmla="*/ 25 w 33"/>
                <a:gd name="T9" fmla="*/ 17 h 105"/>
                <a:gd name="T10" fmla="*/ 23 w 33"/>
                <a:gd name="T11" fmla="*/ 23 h 105"/>
                <a:gd name="T12" fmla="*/ 21 w 33"/>
                <a:gd name="T13" fmla="*/ 29 h 105"/>
                <a:gd name="T14" fmla="*/ 18 w 33"/>
                <a:gd name="T15" fmla="*/ 43 h 105"/>
                <a:gd name="T16" fmla="*/ 18 w 33"/>
                <a:gd name="T17" fmla="*/ 62 h 105"/>
                <a:gd name="T18" fmla="*/ 18 w 33"/>
                <a:gd name="T19" fmla="*/ 82 h 105"/>
                <a:gd name="T20" fmla="*/ 21 w 33"/>
                <a:gd name="T21" fmla="*/ 95 h 105"/>
                <a:gd name="T22" fmla="*/ 23 w 33"/>
                <a:gd name="T23" fmla="*/ 102 h 105"/>
                <a:gd name="T24" fmla="*/ 25 w 33"/>
                <a:gd name="T25" fmla="*/ 109 h 105"/>
                <a:gd name="T26" fmla="*/ 29 w 33"/>
                <a:gd name="T27" fmla="*/ 114 h 105"/>
                <a:gd name="T28" fmla="*/ 34 w 33"/>
                <a:gd name="T29" fmla="*/ 119 h 105"/>
                <a:gd name="T30" fmla="*/ 40 w 33"/>
                <a:gd name="T31" fmla="*/ 122 h 105"/>
                <a:gd name="T32" fmla="*/ 40 w 33"/>
                <a:gd name="T33" fmla="*/ 126 h 105"/>
                <a:gd name="T34" fmla="*/ 24 w 33"/>
                <a:gd name="T35" fmla="*/ 116 h 105"/>
                <a:gd name="T36" fmla="*/ 11 w 33"/>
                <a:gd name="T37" fmla="*/ 102 h 105"/>
                <a:gd name="T38" fmla="*/ 2 w 33"/>
                <a:gd name="T39" fmla="*/ 84 h 105"/>
                <a:gd name="T40" fmla="*/ 0 w 33"/>
                <a:gd name="T41" fmla="*/ 62 h 105"/>
                <a:gd name="T42" fmla="*/ 2 w 33"/>
                <a:gd name="T43" fmla="*/ 41 h 105"/>
                <a:gd name="T44" fmla="*/ 11 w 33"/>
                <a:gd name="T45" fmla="*/ 23 h 105"/>
                <a:gd name="T46" fmla="*/ 24 w 33"/>
                <a:gd name="T47" fmla="*/ 8 h 105"/>
                <a:gd name="T48" fmla="*/ 40 w 33"/>
                <a:gd name="T49" fmla="*/ 0 h 10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3" h="105">
                  <a:moveTo>
                    <a:pt x="33" y="0"/>
                  </a:moveTo>
                  <a:lnTo>
                    <a:pt x="33" y="3"/>
                  </a:lnTo>
                  <a:lnTo>
                    <a:pt x="28" y="6"/>
                  </a:lnTo>
                  <a:lnTo>
                    <a:pt x="24" y="10"/>
                  </a:lnTo>
                  <a:lnTo>
                    <a:pt x="21" y="14"/>
                  </a:lnTo>
                  <a:lnTo>
                    <a:pt x="19" y="19"/>
                  </a:lnTo>
                  <a:lnTo>
                    <a:pt x="17" y="24"/>
                  </a:lnTo>
                  <a:lnTo>
                    <a:pt x="15" y="36"/>
                  </a:lnTo>
                  <a:lnTo>
                    <a:pt x="15" y="52"/>
                  </a:lnTo>
                  <a:lnTo>
                    <a:pt x="15" y="68"/>
                  </a:lnTo>
                  <a:lnTo>
                    <a:pt x="17" y="79"/>
                  </a:lnTo>
                  <a:lnTo>
                    <a:pt x="19" y="85"/>
                  </a:lnTo>
                  <a:lnTo>
                    <a:pt x="21" y="91"/>
                  </a:lnTo>
                  <a:lnTo>
                    <a:pt x="24" y="95"/>
                  </a:lnTo>
                  <a:lnTo>
                    <a:pt x="28" y="99"/>
                  </a:lnTo>
                  <a:lnTo>
                    <a:pt x="33" y="102"/>
                  </a:lnTo>
                  <a:lnTo>
                    <a:pt x="33" y="105"/>
                  </a:lnTo>
                  <a:lnTo>
                    <a:pt x="20" y="97"/>
                  </a:lnTo>
                  <a:lnTo>
                    <a:pt x="9" y="85"/>
                  </a:lnTo>
                  <a:lnTo>
                    <a:pt x="2" y="70"/>
                  </a:lnTo>
                  <a:lnTo>
                    <a:pt x="0" y="52"/>
                  </a:lnTo>
                  <a:lnTo>
                    <a:pt x="2" y="34"/>
                  </a:lnTo>
                  <a:lnTo>
                    <a:pt x="9" y="19"/>
                  </a:lnTo>
                  <a:lnTo>
                    <a:pt x="20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270"/>
            <p:cNvSpPr>
              <a:spLocks noChangeAspect="1"/>
            </p:cNvSpPr>
            <p:nvPr/>
          </p:nvSpPr>
          <p:spPr bwMode="auto">
            <a:xfrm>
              <a:off x="3364" y="1622"/>
              <a:ext cx="138" cy="96"/>
            </a:xfrm>
            <a:custGeom>
              <a:avLst/>
              <a:gdLst>
                <a:gd name="T0" fmla="*/ 138 w 115"/>
                <a:gd name="T1" fmla="*/ 4 h 80"/>
                <a:gd name="T2" fmla="*/ 133 w 115"/>
                <a:gd name="T3" fmla="*/ 5 h 80"/>
                <a:gd name="T4" fmla="*/ 131 w 115"/>
                <a:gd name="T5" fmla="*/ 8 h 80"/>
                <a:gd name="T6" fmla="*/ 130 w 115"/>
                <a:gd name="T7" fmla="*/ 11 h 80"/>
                <a:gd name="T8" fmla="*/ 127 w 115"/>
                <a:gd name="T9" fmla="*/ 19 h 80"/>
                <a:gd name="T10" fmla="*/ 96 w 115"/>
                <a:gd name="T11" fmla="*/ 96 h 80"/>
                <a:gd name="T12" fmla="*/ 46 w 115"/>
                <a:gd name="T13" fmla="*/ 96 h 80"/>
                <a:gd name="T14" fmla="*/ 13 w 115"/>
                <a:gd name="T15" fmla="*/ 19 h 80"/>
                <a:gd name="T16" fmla="*/ 8 w 115"/>
                <a:gd name="T17" fmla="*/ 11 h 80"/>
                <a:gd name="T18" fmla="*/ 6 w 115"/>
                <a:gd name="T19" fmla="*/ 6 h 80"/>
                <a:gd name="T20" fmla="*/ 0 w 115"/>
                <a:gd name="T21" fmla="*/ 4 h 80"/>
                <a:gd name="T22" fmla="*/ 40 w 115"/>
                <a:gd name="T23" fmla="*/ 0 h 80"/>
                <a:gd name="T24" fmla="*/ 36 w 115"/>
                <a:gd name="T25" fmla="*/ 4 h 80"/>
                <a:gd name="T26" fmla="*/ 32 w 115"/>
                <a:gd name="T27" fmla="*/ 6 h 80"/>
                <a:gd name="T28" fmla="*/ 32 w 115"/>
                <a:gd name="T29" fmla="*/ 11 h 80"/>
                <a:gd name="T30" fmla="*/ 35 w 115"/>
                <a:gd name="T31" fmla="*/ 19 h 80"/>
                <a:gd name="T32" fmla="*/ 68 w 115"/>
                <a:gd name="T33" fmla="*/ 26 h 80"/>
                <a:gd name="T34" fmla="*/ 64 w 115"/>
                <a:gd name="T35" fmla="*/ 13 h 80"/>
                <a:gd name="T36" fmla="*/ 61 w 115"/>
                <a:gd name="T37" fmla="*/ 8 h 80"/>
                <a:gd name="T38" fmla="*/ 56 w 115"/>
                <a:gd name="T39" fmla="*/ 5 h 80"/>
                <a:gd name="T40" fmla="*/ 50 w 115"/>
                <a:gd name="T41" fmla="*/ 4 h 80"/>
                <a:gd name="T42" fmla="*/ 95 w 115"/>
                <a:gd name="T43" fmla="*/ 0 h 80"/>
                <a:gd name="T44" fmla="*/ 90 w 115"/>
                <a:gd name="T45" fmla="*/ 4 h 80"/>
                <a:gd name="T46" fmla="*/ 86 w 115"/>
                <a:gd name="T47" fmla="*/ 5 h 80"/>
                <a:gd name="T48" fmla="*/ 84 w 115"/>
                <a:gd name="T49" fmla="*/ 7 h 80"/>
                <a:gd name="T50" fmla="*/ 85 w 115"/>
                <a:gd name="T51" fmla="*/ 10 h 80"/>
                <a:gd name="T52" fmla="*/ 88 w 115"/>
                <a:gd name="T53" fmla="*/ 18 h 80"/>
                <a:gd name="T54" fmla="*/ 120 w 115"/>
                <a:gd name="T55" fmla="*/ 22 h 80"/>
                <a:gd name="T56" fmla="*/ 122 w 115"/>
                <a:gd name="T57" fmla="*/ 16 h 80"/>
                <a:gd name="T58" fmla="*/ 124 w 115"/>
                <a:gd name="T59" fmla="*/ 12 h 80"/>
                <a:gd name="T60" fmla="*/ 122 w 115"/>
                <a:gd name="T61" fmla="*/ 7 h 80"/>
                <a:gd name="T62" fmla="*/ 120 w 115"/>
                <a:gd name="T63" fmla="*/ 4 h 80"/>
                <a:gd name="T64" fmla="*/ 114 w 115"/>
                <a:gd name="T65" fmla="*/ 4 h 80"/>
                <a:gd name="T66" fmla="*/ 138 w 115"/>
                <a:gd name="T67" fmla="*/ 0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5" h="80">
                  <a:moveTo>
                    <a:pt x="115" y="0"/>
                  </a:moveTo>
                  <a:lnTo>
                    <a:pt x="115" y="3"/>
                  </a:lnTo>
                  <a:lnTo>
                    <a:pt x="113" y="3"/>
                  </a:lnTo>
                  <a:lnTo>
                    <a:pt x="111" y="4"/>
                  </a:lnTo>
                  <a:lnTo>
                    <a:pt x="110" y="5"/>
                  </a:lnTo>
                  <a:lnTo>
                    <a:pt x="109" y="7"/>
                  </a:lnTo>
                  <a:lnTo>
                    <a:pt x="108" y="8"/>
                  </a:lnTo>
                  <a:lnTo>
                    <a:pt x="108" y="9"/>
                  </a:lnTo>
                  <a:lnTo>
                    <a:pt x="107" y="12"/>
                  </a:lnTo>
                  <a:lnTo>
                    <a:pt x="106" y="16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60" y="29"/>
                  </a:lnTo>
                  <a:lnTo>
                    <a:pt x="38" y="80"/>
                  </a:lnTo>
                  <a:lnTo>
                    <a:pt x="36" y="80"/>
                  </a:lnTo>
                  <a:lnTo>
                    <a:pt x="11" y="16"/>
                  </a:lnTo>
                  <a:lnTo>
                    <a:pt x="9" y="12"/>
                  </a:lnTo>
                  <a:lnTo>
                    <a:pt x="7" y="9"/>
                  </a:lnTo>
                  <a:lnTo>
                    <a:pt x="6" y="6"/>
                  </a:lnTo>
                  <a:lnTo>
                    <a:pt x="5" y="5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3"/>
                  </a:lnTo>
                  <a:lnTo>
                    <a:pt x="30" y="3"/>
                  </a:lnTo>
                  <a:lnTo>
                    <a:pt x="28" y="4"/>
                  </a:lnTo>
                  <a:lnTo>
                    <a:pt x="27" y="5"/>
                  </a:lnTo>
                  <a:lnTo>
                    <a:pt x="26" y="7"/>
                  </a:lnTo>
                  <a:lnTo>
                    <a:pt x="27" y="9"/>
                  </a:lnTo>
                  <a:lnTo>
                    <a:pt x="27" y="12"/>
                  </a:lnTo>
                  <a:lnTo>
                    <a:pt x="29" y="16"/>
                  </a:lnTo>
                  <a:lnTo>
                    <a:pt x="44" y="54"/>
                  </a:lnTo>
                  <a:lnTo>
                    <a:pt x="57" y="22"/>
                  </a:lnTo>
                  <a:lnTo>
                    <a:pt x="55" y="15"/>
                  </a:lnTo>
                  <a:lnTo>
                    <a:pt x="53" y="11"/>
                  </a:lnTo>
                  <a:lnTo>
                    <a:pt x="52" y="9"/>
                  </a:lnTo>
                  <a:lnTo>
                    <a:pt x="51" y="7"/>
                  </a:lnTo>
                  <a:lnTo>
                    <a:pt x="49" y="5"/>
                  </a:lnTo>
                  <a:lnTo>
                    <a:pt x="47" y="4"/>
                  </a:lnTo>
                  <a:lnTo>
                    <a:pt x="45" y="3"/>
                  </a:lnTo>
                  <a:lnTo>
                    <a:pt x="42" y="3"/>
                  </a:lnTo>
                  <a:lnTo>
                    <a:pt x="42" y="0"/>
                  </a:lnTo>
                  <a:lnTo>
                    <a:pt x="79" y="0"/>
                  </a:lnTo>
                  <a:lnTo>
                    <a:pt x="79" y="3"/>
                  </a:lnTo>
                  <a:lnTo>
                    <a:pt x="75" y="3"/>
                  </a:lnTo>
                  <a:lnTo>
                    <a:pt x="73" y="3"/>
                  </a:lnTo>
                  <a:lnTo>
                    <a:pt x="72" y="4"/>
                  </a:lnTo>
                  <a:lnTo>
                    <a:pt x="71" y="5"/>
                  </a:lnTo>
                  <a:lnTo>
                    <a:pt x="70" y="6"/>
                  </a:lnTo>
                  <a:lnTo>
                    <a:pt x="70" y="7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3" y="15"/>
                  </a:lnTo>
                  <a:lnTo>
                    <a:pt x="87" y="52"/>
                  </a:lnTo>
                  <a:lnTo>
                    <a:pt x="100" y="18"/>
                  </a:lnTo>
                  <a:lnTo>
                    <a:pt x="101" y="15"/>
                  </a:lnTo>
                  <a:lnTo>
                    <a:pt x="102" y="13"/>
                  </a:lnTo>
                  <a:lnTo>
                    <a:pt x="102" y="11"/>
                  </a:lnTo>
                  <a:lnTo>
                    <a:pt x="103" y="10"/>
                  </a:lnTo>
                  <a:lnTo>
                    <a:pt x="103" y="8"/>
                  </a:lnTo>
                  <a:lnTo>
                    <a:pt x="102" y="6"/>
                  </a:lnTo>
                  <a:lnTo>
                    <a:pt x="101" y="4"/>
                  </a:lnTo>
                  <a:lnTo>
                    <a:pt x="100" y="3"/>
                  </a:lnTo>
                  <a:lnTo>
                    <a:pt x="98" y="3"/>
                  </a:lnTo>
                  <a:lnTo>
                    <a:pt x="95" y="3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271"/>
            <p:cNvSpPr>
              <a:spLocks noChangeAspect="1" noEditPoints="1"/>
            </p:cNvSpPr>
            <p:nvPr/>
          </p:nvSpPr>
          <p:spPr bwMode="auto">
            <a:xfrm>
              <a:off x="3509" y="1621"/>
              <a:ext cx="32" cy="96"/>
            </a:xfrm>
            <a:custGeom>
              <a:avLst/>
              <a:gdLst>
                <a:gd name="T0" fmla="*/ 16 w 26"/>
                <a:gd name="T1" fmla="*/ 0 h 80"/>
                <a:gd name="T2" fmla="*/ 20 w 26"/>
                <a:gd name="T3" fmla="*/ 1 h 80"/>
                <a:gd name="T4" fmla="*/ 23 w 26"/>
                <a:gd name="T5" fmla="*/ 2 h 80"/>
                <a:gd name="T6" fmla="*/ 25 w 26"/>
                <a:gd name="T7" fmla="*/ 6 h 80"/>
                <a:gd name="T8" fmla="*/ 26 w 26"/>
                <a:gd name="T9" fmla="*/ 10 h 80"/>
                <a:gd name="T10" fmla="*/ 25 w 26"/>
                <a:gd name="T11" fmla="*/ 13 h 80"/>
                <a:gd name="T12" fmla="*/ 23 w 26"/>
                <a:gd name="T13" fmla="*/ 17 h 80"/>
                <a:gd name="T14" fmla="*/ 20 w 26"/>
                <a:gd name="T15" fmla="*/ 19 h 80"/>
                <a:gd name="T16" fmla="*/ 16 w 26"/>
                <a:gd name="T17" fmla="*/ 19 h 80"/>
                <a:gd name="T18" fmla="*/ 12 w 26"/>
                <a:gd name="T19" fmla="*/ 19 h 80"/>
                <a:gd name="T20" fmla="*/ 9 w 26"/>
                <a:gd name="T21" fmla="*/ 17 h 80"/>
                <a:gd name="T22" fmla="*/ 7 w 26"/>
                <a:gd name="T23" fmla="*/ 13 h 80"/>
                <a:gd name="T24" fmla="*/ 6 w 26"/>
                <a:gd name="T25" fmla="*/ 10 h 80"/>
                <a:gd name="T26" fmla="*/ 7 w 26"/>
                <a:gd name="T27" fmla="*/ 6 h 80"/>
                <a:gd name="T28" fmla="*/ 9 w 26"/>
                <a:gd name="T29" fmla="*/ 2 h 80"/>
                <a:gd name="T30" fmla="*/ 12 w 26"/>
                <a:gd name="T31" fmla="*/ 1 h 80"/>
                <a:gd name="T32" fmla="*/ 16 w 26"/>
                <a:gd name="T33" fmla="*/ 0 h 80"/>
                <a:gd name="T34" fmla="*/ 26 w 26"/>
                <a:gd name="T35" fmla="*/ 32 h 80"/>
                <a:gd name="T36" fmla="*/ 26 w 26"/>
                <a:gd name="T37" fmla="*/ 82 h 80"/>
                <a:gd name="T38" fmla="*/ 26 w 26"/>
                <a:gd name="T39" fmla="*/ 85 h 80"/>
                <a:gd name="T40" fmla="*/ 26 w 26"/>
                <a:gd name="T41" fmla="*/ 89 h 80"/>
                <a:gd name="T42" fmla="*/ 27 w 26"/>
                <a:gd name="T43" fmla="*/ 91 h 80"/>
                <a:gd name="T44" fmla="*/ 28 w 26"/>
                <a:gd name="T45" fmla="*/ 92 h 80"/>
                <a:gd name="T46" fmla="*/ 32 w 26"/>
                <a:gd name="T47" fmla="*/ 94 h 80"/>
                <a:gd name="T48" fmla="*/ 32 w 26"/>
                <a:gd name="T49" fmla="*/ 96 h 80"/>
                <a:gd name="T50" fmla="*/ 0 w 26"/>
                <a:gd name="T51" fmla="*/ 96 h 80"/>
                <a:gd name="T52" fmla="*/ 0 w 26"/>
                <a:gd name="T53" fmla="*/ 94 h 80"/>
                <a:gd name="T54" fmla="*/ 2 w 26"/>
                <a:gd name="T55" fmla="*/ 92 h 80"/>
                <a:gd name="T56" fmla="*/ 5 w 26"/>
                <a:gd name="T57" fmla="*/ 90 h 80"/>
                <a:gd name="T58" fmla="*/ 6 w 26"/>
                <a:gd name="T59" fmla="*/ 89 h 80"/>
                <a:gd name="T60" fmla="*/ 6 w 26"/>
                <a:gd name="T61" fmla="*/ 85 h 80"/>
                <a:gd name="T62" fmla="*/ 6 w 26"/>
                <a:gd name="T63" fmla="*/ 82 h 80"/>
                <a:gd name="T64" fmla="*/ 6 w 26"/>
                <a:gd name="T65" fmla="*/ 47 h 80"/>
                <a:gd name="T66" fmla="*/ 6 w 26"/>
                <a:gd name="T67" fmla="*/ 43 h 80"/>
                <a:gd name="T68" fmla="*/ 6 w 26"/>
                <a:gd name="T69" fmla="*/ 40 h 80"/>
                <a:gd name="T70" fmla="*/ 5 w 26"/>
                <a:gd name="T71" fmla="*/ 38 h 80"/>
                <a:gd name="T72" fmla="*/ 4 w 26"/>
                <a:gd name="T73" fmla="*/ 36 h 80"/>
                <a:gd name="T74" fmla="*/ 0 w 26"/>
                <a:gd name="T75" fmla="*/ 36 h 80"/>
                <a:gd name="T76" fmla="*/ 0 w 26"/>
                <a:gd name="T77" fmla="*/ 32 h 80"/>
                <a:gd name="T78" fmla="*/ 26 w 26"/>
                <a:gd name="T79" fmla="*/ 32 h 8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6" h="80">
                  <a:moveTo>
                    <a:pt x="13" y="0"/>
                  </a:moveTo>
                  <a:lnTo>
                    <a:pt x="16" y="1"/>
                  </a:lnTo>
                  <a:lnTo>
                    <a:pt x="19" y="2"/>
                  </a:lnTo>
                  <a:lnTo>
                    <a:pt x="20" y="5"/>
                  </a:lnTo>
                  <a:lnTo>
                    <a:pt x="21" y="8"/>
                  </a:lnTo>
                  <a:lnTo>
                    <a:pt x="20" y="11"/>
                  </a:lnTo>
                  <a:lnTo>
                    <a:pt x="19" y="14"/>
                  </a:lnTo>
                  <a:lnTo>
                    <a:pt x="16" y="16"/>
                  </a:lnTo>
                  <a:lnTo>
                    <a:pt x="13" y="16"/>
                  </a:lnTo>
                  <a:lnTo>
                    <a:pt x="10" y="16"/>
                  </a:lnTo>
                  <a:lnTo>
                    <a:pt x="7" y="14"/>
                  </a:lnTo>
                  <a:lnTo>
                    <a:pt x="6" y="11"/>
                  </a:lnTo>
                  <a:lnTo>
                    <a:pt x="5" y="8"/>
                  </a:lnTo>
                  <a:lnTo>
                    <a:pt x="6" y="5"/>
                  </a:lnTo>
                  <a:lnTo>
                    <a:pt x="7" y="2"/>
                  </a:lnTo>
                  <a:lnTo>
                    <a:pt x="10" y="1"/>
                  </a:lnTo>
                  <a:lnTo>
                    <a:pt x="13" y="0"/>
                  </a:lnTo>
                  <a:close/>
                  <a:moveTo>
                    <a:pt x="21" y="27"/>
                  </a:moveTo>
                  <a:lnTo>
                    <a:pt x="21" y="68"/>
                  </a:lnTo>
                  <a:lnTo>
                    <a:pt x="21" y="71"/>
                  </a:lnTo>
                  <a:lnTo>
                    <a:pt x="21" y="74"/>
                  </a:lnTo>
                  <a:lnTo>
                    <a:pt x="22" y="76"/>
                  </a:lnTo>
                  <a:lnTo>
                    <a:pt x="23" y="77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2" y="77"/>
                  </a:lnTo>
                  <a:lnTo>
                    <a:pt x="4" y="75"/>
                  </a:lnTo>
                  <a:lnTo>
                    <a:pt x="5" y="74"/>
                  </a:lnTo>
                  <a:lnTo>
                    <a:pt x="5" y="71"/>
                  </a:lnTo>
                  <a:lnTo>
                    <a:pt x="5" y="68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5" y="33"/>
                  </a:lnTo>
                  <a:lnTo>
                    <a:pt x="4" y="32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21" y="2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272"/>
            <p:cNvSpPr>
              <a:spLocks noChangeAspect="1"/>
            </p:cNvSpPr>
            <p:nvPr/>
          </p:nvSpPr>
          <p:spPr bwMode="auto">
            <a:xfrm>
              <a:off x="3547" y="1630"/>
              <a:ext cx="42" cy="88"/>
            </a:xfrm>
            <a:custGeom>
              <a:avLst/>
              <a:gdLst>
                <a:gd name="T0" fmla="*/ 28 w 35"/>
                <a:gd name="T1" fmla="*/ 0 h 74"/>
                <a:gd name="T2" fmla="*/ 28 w 35"/>
                <a:gd name="T3" fmla="*/ 24 h 74"/>
                <a:gd name="T4" fmla="*/ 42 w 35"/>
                <a:gd name="T5" fmla="*/ 24 h 74"/>
                <a:gd name="T6" fmla="*/ 42 w 35"/>
                <a:gd name="T7" fmla="*/ 31 h 74"/>
                <a:gd name="T8" fmla="*/ 28 w 35"/>
                <a:gd name="T9" fmla="*/ 31 h 74"/>
                <a:gd name="T10" fmla="*/ 28 w 35"/>
                <a:gd name="T11" fmla="*/ 69 h 74"/>
                <a:gd name="T12" fmla="*/ 28 w 35"/>
                <a:gd name="T13" fmla="*/ 74 h 74"/>
                <a:gd name="T14" fmla="*/ 29 w 35"/>
                <a:gd name="T15" fmla="*/ 76 h 74"/>
                <a:gd name="T16" fmla="*/ 29 w 35"/>
                <a:gd name="T17" fmla="*/ 77 h 74"/>
                <a:gd name="T18" fmla="*/ 30 w 35"/>
                <a:gd name="T19" fmla="*/ 78 h 74"/>
                <a:gd name="T20" fmla="*/ 31 w 35"/>
                <a:gd name="T21" fmla="*/ 80 h 74"/>
                <a:gd name="T22" fmla="*/ 32 w 35"/>
                <a:gd name="T23" fmla="*/ 80 h 74"/>
                <a:gd name="T24" fmla="*/ 35 w 35"/>
                <a:gd name="T25" fmla="*/ 78 h 74"/>
                <a:gd name="T26" fmla="*/ 37 w 35"/>
                <a:gd name="T27" fmla="*/ 77 h 74"/>
                <a:gd name="T28" fmla="*/ 40 w 35"/>
                <a:gd name="T29" fmla="*/ 74 h 74"/>
                <a:gd name="T30" fmla="*/ 41 w 35"/>
                <a:gd name="T31" fmla="*/ 75 h 74"/>
                <a:gd name="T32" fmla="*/ 38 w 35"/>
                <a:gd name="T33" fmla="*/ 80 h 74"/>
                <a:gd name="T34" fmla="*/ 36 w 35"/>
                <a:gd name="T35" fmla="*/ 83 h 74"/>
                <a:gd name="T36" fmla="*/ 32 w 35"/>
                <a:gd name="T37" fmla="*/ 86 h 74"/>
                <a:gd name="T38" fmla="*/ 29 w 35"/>
                <a:gd name="T39" fmla="*/ 88 h 74"/>
                <a:gd name="T40" fmla="*/ 24 w 35"/>
                <a:gd name="T41" fmla="*/ 88 h 74"/>
                <a:gd name="T42" fmla="*/ 20 w 35"/>
                <a:gd name="T43" fmla="*/ 88 h 74"/>
                <a:gd name="T44" fmla="*/ 17 w 35"/>
                <a:gd name="T45" fmla="*/ 87 h 74"/>
                <a:gd name="T46" fmla="*/ 14 w 35"/>
                <a:gd name="T47" fmla="*/ 84 h 74"/>
                <a:gd name="T48" fmla="*/ 11 w 35"/>
                <a:gd name="T49" fmla="*/ 81 h 74"/>
                <a:gd name="T50" fmla="*/ 10 w 35"/>
                <a:gd name="T51" fmla="*/ 77 h 74"/>
                <a:gd name="T52" fmla="*/ 8 w 35"/>
                <a:gd name="T53" fmla="*/ 75 h 74"/>
                <a:gd name="T54" fmla="*/ 8 w 35"/>
                <a:gd name="T55" fmla="*/ 71 h 74"/>
                <a:gd name="T56" fmla="*/ 8 w 35"/>
                <a:gd name="T57" fmla="*/ 65 h 74"/>
                <a:gd name="T58" fmla="*/ 8 w 35"/>
                <a:gd name="T59" fmla="*/ 31 h 74"/>
                <a:gd name="T60" fmla="*/ 0 w 35"/>
                <a:gd name="T61" fmla="*/ 31 h 74"/>
                <a:gd name="T62" fmla="*/ 0 w 35"/>
                <a:gd name="T63" fmla="*/ 29 h 74"/>
                <a:gd name="T64" fmla="*/ 8 w 35"/>
                <a:gd name="T65" fmla="*/ 23 h 74"/>
                <a:gd name="T66" fmla="*/ 14 w 35"/>
                <a:gd name="T67" fmla="*/ 15 h 74"/>
                <a:gd name="T68" fmla="*/ 20 w 35"/>
                <a:gd name="T69" fmla="*/ 8 h 74"/>
                <a:gd name="T70" fmla="*/ 25 w 35"/>
                <a:gd name="T71" fmla="*/ 0 h 74"/>
                <a:gd name="T72" fmla="*/ 28 w 35"/>
                <a:gd name="T73" fmla="*/ 0 h 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5" h="74">
                  <a:moveTo>
                    <a:pt x="23" y="0"/>
                  </a:moveTo>
                  <a:lnTo>
                    <a:pt x="23" y="20"/>
                  </a:lnTo>
                  <a:lnTo>
                    <a:pt x="35" y="20"/>
                  </a:lnTo>
                  <a:lnTo>
                    <a:pt x="35" y="26"/>
                  </a:lnTo>
                  <a:lnTo>
                    <a:pt x="23" y="26"/>
                  </a:lnTo>
                  <a:lnTo>
                    <a:pt x="23" y="58"/>
                  </a:lnTo>
                  <a:lnTo>
                    <a:pt x="23" y="62"/>
                  </a:lnTo>
                  <a:lnTo>
                    <a:pt x="24" y="64"/>
                  </a:lnTo>
                  <a:lnTo>
                    <a:pt x="24" y="65"/>
                  </a:lnTo>
                  <a:lnTo>
                    <a:pt x="25" y="66"/>
                  </a:lnTo>
                  <a:lnTo>
                    <a:pt x="26" y="67"/>
                  </a:lnTo>
                  <a:lnTo>
                    <a:pt x="27" y="67"/>
                  </a:lnTo>
                  <a:lnTo>
                    <a:pt x="29" y="66"/>
                  </a:lnTo>
                  <a:lnTo>
                    <a:pt x="31" y="65"/>
                  </a:lnTo>
                  <a:lnTo>
                    <a:pt x="33" y="62"/>
                  </a:lnTo>
                  <a:lnTo>
                    <a:pt x="34" y="63"/>
                  </a:lnTo>
                  <a:lnTo>
                    <a:pt x="32" y="67"/>
                  </a:lnTo>
                  <a:lnTo>
                    <a:pt x="30" y="70"/>
                  </a:lnTo>
                  <a:lnTo>
                    <a:pt x="27" y="72"/>
                  </a:lnTo>
                  <a:lnTo>
                    <a:pt x="24" y="74"/>
                  </a:lnTo>
                  <a:lnTo>
                    <a:pt x="20" y="74"/>
                  </a:lnTo>
                  <a:lnTo>
                    <a:pt x="17" y="74"/>
                  </a:lnTo>
                  <a:lnTo>
                    <a:pt x="14" y="73"/>
                  </a:lnTo>
                  <a:lnTo>
                    <a:pt x="12" y="71"/>
                  </a:lnTo>
                  <a:lnTo>
                    <a:pt x="9" y="68"/>
                  </a:lnTo>
                  <a:lnTo>
                    <a:pt x="8" y="65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5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7" y="19"/>
                  </a:lnTo>
                  <a:lnTo>
                    <a:pt x="12" y="13"/>
                  </a:lnTo>
                  <a:lnTo>
                    <a:pt x="17" y="7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273"/>
            <p:cNvSpPr>
              <a:spLocks noChangeAspect="1"/>
            </p:cNvSpPr>
            <p:nvPr/>
          </p:nvSpPr>
          <p:spPr bwMode="auto">
            <a:xfrm>
              <a:off x="3597" y="1622"/>
              <a:ext cx="66" cy="95"/>
            </a:xfrm>
            <a:custGeom>
              <a:avLst/>
              <a:gdLst>
                <a:gd name="T0" fmla="*/ 25 w 55"/>
                <a:gd name="T1" fmla="*/ 0 h 79"/>
                <a:gd name="T2" fmla="*/ 25 w 55"/>
                <a:gd name="T3" fmla="*/ 40 h 79"/>
                <a:gd name="T4" fmla="*/ 30 w 55"/>
                <a:gd name="T5" fmla="*/ 35 h 79"/>
                <a:gd name="T6" fmla="*/ 34 w 55"/>
                <a:gd name="T7" fmla="*/ 32 h 79"/>
                <a:gd name="T8" fmla="*/ 38 w 55"/>
                <a:gd name="T9" fmla="*/ 30 h 79"/>
                <a:gd name="T10" fmla="*/ 43 w 55"/>
                <a:gd name="T11" fmla="*/ 30 h 79"/>
                <a:gd name="T12" fmla="*/ 47 w 55"/>
                <a:gd name="T13" fmla="*/ 30 h 79"/>
                <a:gd name="T14" fmla="*/ 50 w 55"/>
                <a:gd name="T15" fmla="*/ 31 h 79"/>
                <a:gd name="T16" fmla="*/ 53 w 55"/>
                <a:gd name="T17" fmla="*/ 34 h 79"/>
                <a:gd name="T18" fmla="*/ 56 w 55"/>
                <a:gd name="T19" fmla="*/ 37 h 79"/>
                <a:gd name="T20" fmla="*/ 59 w 55"/>
                <a:gd name="T21" fmla="*/ 41 h 79"/>
                <a:gd name="T22" fmla="*/ 59 w 55"/>
                <a:gd name="T23" fmla="*/ 44 h 79"/>
                <a:gd name="T24" fmla="*/ 60 w 55"/>
                <a:gd name="T25" fmla="*/ 49 h 79"/>
                <a:gd name="T26" fmla="*/ 60 w 55"/>
                <a:gd name="T27" fmla="*/ 57 h 79"/>
                <a:gd name="T28" fmla="*/ 60 w 55"/>
                <a:gd name="T29" fmla="*/ 81 h 79"/>
                <a:gd name="T30" fmla="*/ 60 w 55"/>
                <a:gd name="T31" fmla="*/ 84 h 79"/>
                <a:gd name="T32" fmla="*/ 60 w 55"/>
                <a:gd name="T33" fmla="*/ 88 h 79"/>
                <a:gd name="T34" fmla="*/ 61 w 55"/>
                <a:gd name="T35" fmla="*/ 90 h 79"/>
                <a:gd name="T36" fmla="*/ 62 w 55"/>
                <a:gd name="T37" fmla="*/ 91 h 79"/>
                <a:gd name="T38" fmla="*/ 66 w 55"/>
                <a:gd name="T39" fmla="*/ 93 h 79"/>
                <a:gd name="T40" fmla="*/ 66 w 55"/>
                <a:gd name="T41" fmla="*/ 95 h 79"/>
                <a:gd name="T42" fmla="*/ 35 w 55"/>
                <a:gd name="T43" fmla="*/ 95 h 79"/>
                <a:gd name="T44" fmla="*/ 35 w 55"/>
                <a:gd name="T45" fmla="*/ 93 h 79"/>
                <a:gd name="T46" fmla="*/ 37 w 55"/>
                <a:gd name="T47" fmla="*/ 91 h 79"/>
                <a:gd name="T48" fmla="*/ 40 w 55"/>
                <a:gd name="T49" fmla="*/ 89 h 79"/>
                <a:gd name="T50" fmla="*/ 41 w 55"/>
                <a:gd name="T51" fmla="*/ 88 h 79"/>
                <a:gd name="T52" fmla="*/ 41 w 55"/>
                <a:gd name="T53" fmla="*/ 84 h 79"/>
                <a:gd name="T54" fmla="*/ 41 w 55"/>
                <a:gd name="T55" fmla="*/ 81 h 79"/>
                <a:gd name="T56" fmla="*/ 41 w 55"/>
                <a:gd name="T57" fmla="*/ 53 h 79"/>
                <a:gd name="T58" fmla="*/ 41 w 55"/>
                <a:gd name="T59" fmla="*/ 48 h 79"/>
                <a:gd name="T60" fmla="*/ 41 w 55"/>
                <a:gd name="T61" fmla="*/ 44 h 79"/>
                <a:gd name="T62" fmla="*/ 41 w 55"/>
                <a:gd name="T63" fmla="*/ 43 h 79"/>
                <a:gd name="T64" fmla="*/ 40 w 55"/>
                <a:gd name="T65" fmla="*/ 41 h 79"/>
                <a:gd name="T66" fmla="*/ 38 w 55"/>
                <a:gd name="T67" fmla="*/ 40 h 79"/>
                <a:gd name="T68" fmla="*/ 37 w 55"/>
                <a:gd name="T69" fmla="*/ 40 h 79"/>
                <a:gd name="T70" fmla="*/ 35 w 55"/>
                <a:gd name="T71" fmla="*/ 38 h 79"/>
                <a:gd name="T72" fmla="*/ 32 w 55"/>
                <a:gd name="T73" fmla="*/ 40 h 79"/>
                <a:gd name="T74" fmla="*/ 30 w 55"/>
                <a:gd name="T75" fmla="*/ 41 h 79"/>
                <a:gd name="T76" fmla="*/ 28 w 55"/>
                <a:gd name="T77" fmla="*/ 43 h 79"/>
                <a:gd name="T78" fmla="*/ 25 w 55"/>
                <a:gd name="T79" fmla="*/ 47 h 79"/>
                <a:gd name="T80" fmla="*/ 25 w 55"/>
                <a:gd name="T81" fmla="*/ 81 h 79"/>
                <a:gd name="T82" fmla="*/ 25 w 55"/>
                <a:gd name="T83" fmla="*/ 84 h 79"/>
                <a:gd name="T84" fmla="*/ 25 w 55"/>
                <a:gd name="T85" fmla="*/ 88 h 79"/>
                <a:gd name="T86" fmla="*/ 25 w 55"/>
                <a:gd name="T87" fmla="*/ 89 h 79"/>
                <a:gd name="T88" fmla="*/ 28 w 55"/>
                <a:gd name="T89" fmla="*/ 91 h 79"/>
                <a:gd name="T90" fmla="*/ 30 w 55"/>
                <a:gd name="T91" fmla="*/ 93 h 79"/>
                <a:gd name="T92" fmla="*/ 30 w 55"/>
                <a:gd name="T93" fmla="*/ 95 h 79"/>
                <a:gd name="T94" fmla="*/ 0 w 55"/>
                <a:gd name="T95" fmla="*/ 95 h 79"/>
                <a:gd name="T96" fmla="*/ 0 w 55"/>
                <a:gd name="T97" fmla="*/ 93 h 79"/>
                <a:gd name="T98" fmla="*/ 2 w 55"/>
                <a:gd name="T99" fmla="*/ 91 h 79"/>
                <a:gd name="T100" fmla="*/ 5 w 55"/>
                <a:gd name="T101" fmla="*/ 89 h 79"/>
                <a:gd name="T102" fmla="*/ 5 w 55"/>
                <a:gd name="T103" fmla="*/ 88 h 79"/>
                <a:gd name="T104" fmla="*/ 5 w 55"/>
                <a:gd name="T105" fmla="*/ 84 h 79"/>
                <a:gd name="T106" fmla="*/ 6 w 55"/>
                <a:gd name="T107" fmla="*/ 81 h 79"/>
                <a:gd name="T108" fmla="*/ 6 w 55"/>
                <a:gd name="T109" fmla="*/ 16 h 79"/>
                <a:gd name="T110" fmla="*/ 5 w 55"/>
                <a:gd name="T111" fmla="*/ 11 h 79"/>
                <a:gd name="T112" fmla="*/ 5 w 55"/>
                <a:gd name="T113" fmla="*/ 7 h 79"/>
                <a:gd name="T114" fmla="*/ 5 w 55"/>
                <a:gd name="T115" fmla="*/ 6 h 79"/>
                <a:gd name="T116" fmla="*/ 2 w 55"/>
                <a:gd name="T117" fmla="*/ 5 h 79"/>
                <a:gd name="T118" fmla="*/ 0 w 55"/>
                <a:gd name="T119" fmla="*/ 4 h 79"/>
                <a:gd name="T120" fmla="*/ 0 w 55"/>
                <a:gd name="T121" fmla="*/ 0 h 79"/>
                <a:gd name="T122" fmla="*/ 25 w 55"/>
                <a:gd name="T123" fmla="*/ 0 h 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5" h="79">
                  <a:moveTo>
                    <a:pt x="21" y="0"/>
                  </a:moveTo>
                  <a:lnTo>
                    <a:pt x="21" y="33"/>
                  </a:lnTo>
                  <a:lnTo>
                    <a:pt x="25" y="29"/>
                  </a:lnTo>
                  <a:lnTo>
                    <a:pt x="28" y="27"/>
                  </a:lnTo>
                  <a:lnTo>
                    <a:pt x="32" y="25"/>
                  </a:lnTo>
                  <a:lnTo>
                    <a:pt x="36" y="25"/>
                  </a:lnTo>
                  <a:lnTo>
                    <a:pt x="39" y="25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7" y="31"/>
                  </a:lnTo>
                  <a:lnTo>
                    <a:pt x="49" y="34"/>
                  </a:lnTo>
                  <a:lnTo>
                    <a:pt x="49" y="37"/>
                  </a:lnTo>
                  <a:lnTo>
                    <a:pt x="50" y="41"/>
                  </a:lnTo>
                  <a:lnTo>
                    <a:pt x="50" y="47"/>
                  </a:lnTo>
                  <a:lnTo>
                    <a:pt x="50" y="67"/>
                  </a:lnTo>
                  <a:lnTo>
                    <a:pt x="50" y="70"/>
                  </a:lnTo>
                  <a:lnTo>
                    <a:pt x="50" y="73"/>
                  </a:lnTo>
                  <a:lnTo>
                    <a:pt x="51" y="75"/>
                  </a:lnTo>
                  <a:lnTo>
                    <a:pt x="52" y="76"/>
                  </a:lnTo>
                  <a:lnTo>
                    <a:pt x="55" y="77"/>
                  </a:lnTo>
                  <a:lnTo>
                    <a:pt x="55" y="79"/>
                  </a:lnTo>
                  <a:lnTo>
                    <a:pt x="29" y="79"/>
                  </a:lnTo>
                  <a:lnTo>
                    <a:pt x="29" y="77"/>
                  </a:lnTo>
                  <a:lnTo>
                    <a:pt x="31" y="76"/>
                  </a:lnTo>
                  <a:lnTo>
                    <a:pt x="33" y="74"/>
                  </a:lnTo>
                  <a:lnTo>
                    <a:pt x="34" y="73"/>
                  </a:lnTo>
                  <a:lnTo>
                    <a:pt x="34" y="70"/>
                  </a:lnTo>
                  <a:lnTo>
                    <a:pt x="34" y="67"/>
                  </a:lnTo>
                  <a:lnTo>
                    <a:pt x="34" y="44"/>
                  </a:lnTo>
                  <a:lnTo>
                    <a:pt x="34" y="40"/>
                  </a:lnTo>
                  <a:lnTo>
                    <a:pt x="34" y="37"/>
                  </a:lnTo>
                  <a:lnTo>
                    <a:pt x="34" y="36"/>
                  </a:lnTo>
                  <a:lnTo>
                    <a:pt x="33" y="34"/>
                  </a:lnTo>
                  <a:lnTo>
                    <a:pt x="32" y="33"/>
                  </a:lnTo>
                  <a:lnTo>
                    <a:pt x="31" y="33"/>
                  </a:lnTo>
                  <a:lnTo>
                    <a:pt x="29" y="32"/>
                  </a:lnTo>
                  <a:lnTo>
                    <a:pt x="27" y="33"/>
                  </a:lnTo>
                  <a:lnTo>
                    <a:pt x="25" y="34"/>
                  </a:lnTo>
                  <a:lnTo>
                    <a:pt x="23" y="36"/>
                  </a:lnTo>
                  <a:lnTo>
                    <a:pt x="21" y="39"/>
                  </a:lnTo>
                  <a:lnTo>
                    <a:pt x="21" y="67"/>
                  </a:lnTo>
                  <a:lnTo>
                    <a:pt x="21" y="70"/>
                  </a:lnTo>
                  <a:lnTo>
                    <a:pt x="21" y="73"/>
                  </a:lnTo>
                  <a:lnTo>
                    <a:pt x="21" y="74"/>
                  </a:lnTo>
                  <a:lnTo>
                    <a:pt x="23" y="76"/>
                  </a:lnTo>
                  <a:lnTo>
                    <a:pt x="25" y="77"/>
                  </a:lnTo>
                  <a:lnTo>
                    <a:pt x="25" y="79"/>
                  </a:lnTo>
                  <a:lnTo>
                    <a:pt x="0" y="79"/>
                  </a:lnTo>
                  <a:lnTo>
                    <a:pt x="0" y="77"/>
                  </a:lnTo>
                  <a:lnTo>
                    <a:pt x="2" y="76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4" y="70"/>
                  </a:lnTo>
                  <a:lnTo>
                    <a:pt x="5" y="67"/>
                  </a:lnTo>
                  <a:lnTo>
                    <a:pt x="5" y="13"/>
                  </a:lnTo>
                  <a:lnTo>
                    <a:pt x="4" y="9"/>
                  </a:lnTo>
                  <a:lnTo>
                    <a:pt x="4" y="6"/>
                  </a:lnTo>
                  <a:lnTo>
                    <a:pt x="4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274"/>
            <p:cNvSpPr>
              <a:spLocks noChangeAspect="1"/>
            </p:cNvSpPr>
            <p:nvPr/>
          </p:nvSpPr>
          <p:spPr bwMode="auto">
            <a:xfrm>
              <a:off x="3707" y="1622"/>
              <a:ext cx="89" cy="95"/>
            </a:xfrm>
            <a:custGeom>
              <a:avLst/>
              <a:gdLst>
                <a:gd name="T0" fmla="*/ 83 w 74"/>
                <a:gd name="T1" fmla="*/ 0 h 79"/>
                <a:gd name="T2" fmla="*/ 28 w 74"/>
                <a:gd name="T3" fmla="*/ 89 h 79"/>
                <a:gd name="T4" fmla="*/ 46 w 74"/>
                <a:gd name="T5" fmla="*/ 89 h 79"/>
                <a:gd name="T6" fmla="*/ 53 w 74"/>
                <a:gd name="T7" fmla="*/ 89 h 79"/>
                <a:gd name="T8" fmla="*/ 59 w 74"/>
                <a:gd name="T9" fmla="*/ 89 h 79"/>
                <a:gd name="T10" fmla="*/ 64 w 74"/>
                <a:gd name="T11" fmla="*/ 88 h 79"/>
                <a:gd name="T12" fmla="*/ 69 w 74"/>
                <a:gd name="T13" fmla="*/ 85 h 79"/>
                <a:gd name="T14" fmla="*/ 73 w 74"/>
                <a:gd name="T15" fmla="*/ 83 h 79"/>
                <a:gd name="T16" fmla="*/ 77 w 74"/>
                <a:gd name="T17" fmla="*/ 78 h 79"/>
                <a:gd name="T18" fmla="*/ 81 w 74"/>
                <a:gd name="T19" fmla="*/ 73 h 79"/>
                <a:gd name="T20" fmla="*/ 84 w 74"/>
                <a:gd name="T21" fmla="*/ 67 h 79"/>
                <a:gd name="T22" fmla="*/ 85 w 74"/>
                <a:gd name="T23" fmla="*/ 61 h 79"/>
                <a:gd name="T24" fmla="*/ 89 w 74"/>
                <a:gd name="T25" fmla="*/ 61 h 79"/>
                <a:gd name="T26" fmla="*/ 84 w 74"/>
                <a:gd name="T27" fmla="*/ 95 h 79"/>
                <a:gd name="T28" fmla="*/ 0 w 74"/>
                <a:gd name="T29" fmla="*/ 95 h 79"/>
                <a:gd name="T30" fmla="*/ 55 w 74"/>
                <a:gd name="T31" fmla="*/ 6 h 79"/>
                <a:gd name="T32" fmla="*/ 41 w 74"/>
                <a:gd name="T33" fmla="*/ 6 h 79"/>
                <a:gd name="T34" fmla="*/ 36 w 74"/>
                <a:gd name="T35" fmla="*/ 6 h 79"/>
                <a:gd name="T36" fmla="*/ 32 w 74"/>
                <a:gd name="T37" fmla="*/ 6 h 79"/>
                <a:gd name="T38" fmla="*/ 30 w 74"/>
                <a:gd name="T39" fmla="*/ 7 h 79"/>
                <a:gd name="T40" fmla="*/ 25 w 74"/>
                <a:gd name="T41" fmla="*/ 8 h 79"/>
                <a:gd name="T42" fmla="*/ 22 w 74"/>
                <a:gd name="T43" fmla="*/ 11 h 79"/>
                <a:gd name="T44" fmla="*/ 17 w 74"/>
                <a:gd name="T45" fmla="*/ 13 h 79"/>
                <a:gd name="T46" fmla="*/ 14 w 74"/>
                <a:gd name="T47" fmla="*/ 18 h 79"/>
                <a:gd name="T48" fmla="*/ 12 w 74"/>
                <a:gd name="T49" fmla="*/ 23 h 79"/>
                <a:gd name="T50" fmla="*/ 10 w 74"/>
                <a:gd name="T51" fmla="*/ 29 h 79"/>
                <a:gd name="T52" fmla="*/ 7 w 74"/>
                <a:gd name="T53" fmla="*/ 29 h 79"/>
                <a:gd name="T54" fmla="*/ 8 w 74"/>
                <a:gd name="T55" fmla="*/ 0 h 79"/>
                <a:gd name="T56" fmla="*/ 83 w 74"/>
                <a:gd name="T57" fmla="*/ 0 h 7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4" h="79">
                  <a:moveTo>
                    <a:pt x="69" y="0"/>
                  </a:moveTo>
                  <a:lnTo>
                    <a:pt x="23" y="74"/>
                  </a:lnTo>
                  <a:lnTo>
                    <a:pt x="38" y="74"/>
                  </a:lnTo>
                  <a:lnTo>
                    <a:pt x="44" y="74"/>
                  </a:lnTo>
                  <a:lnTo>
                    <a:pt x="49" y="74"/>
                  </a:lnTo>
                  <a:lnTo>
                    <a:pt x="53" y="73"/>
                  </a:lnTo>
                  <a:lnTo>
                    <a:pt x="57" y="71"/>
                  </a:lnTo>
                  <a:lnTo>
                    <a:pt x="61" y="69"/>
                  </a:lnTo>
                  <a:lnTo>
                    <a:pt x="64" y="65"/>
                  </a:lnTo>
                  <a:lnTo>
                    <a:pt x="67" y="61"/>
                  </a:lnTo>
                  <a:lnTo>
                    <a:pt x="70" y="56"/>
                  </a:lnTo>
                  <a:lnTo>
                    <a:pt x="71" y="51"/>
                  </a:lnTo>
                  <a:lnTo>
                    <a:pt x="74" y="51"/>
                  </a:lnTo>
                  <a:lnTo>
                    <a:pt x="70" y="79"/>
                  </a:lnTo>
                  <a:lnTo>
                    <a:pt x="0" y="79"/>
                  </a:lnTo>
                  <a:lnTo>
                    <a:pt x="46" y="5"/>
                  </a:lnTo>
                  <a:lnTo>
                    <a:pt x="34" y="5"/>
                  </a:lnTo>
                  <a:lnTo>
                    <a:pt x="30" y="5"/>
                  </a:lnTo>
                  <a:lnTo>
                    <a:pt x="27" y="5"/>
                  </a:lnTo>
                  <a:lnTo>
                    <a:pt x="25" y="6"/>
                  </a:lnTo>
                  <a:lnTo>
                    <a:pt x="21" y="7"/>
                  </a:lnTo>
                  <a:lnTo>
                    <a:pt x="18" y="9"/>
                  </a:lnTo>
                  <a:lnTo>
                    <a:pt x="14" y="11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7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275"/>
            <p:cNvSpPr>
              <a:spLocks noChangeAspect="1" noEditPoints="1"/>
            </p:cNvSpPr>
            <p:nvPr/>
          </p:nvSpPr>
          <p:spPr bwMode="auto">
            <a:xfrm>
              <a:off x="3800" y="1579"/>
              <a:ext cx="43" cy="69"/>
            </a:xfrm>
            <a:custGeom>
              <a:avLst/>
              <a:gdLst>
                <a:gd name="T0" fmla="*/ 43 w 36"/>
                <a:gd name="T1" fmla="*/ 34 h 57"/>
                <a:gd name="T2" fmla="*/ 42 w 36"/>
                <a:gd name="T3" fmla="*/ 44 h 57"/>
                <a:gd name="T4" fmla="*/ 41 w 36"/>
                <a:gd name="T5" fmla="*/ 53 h 57"/>
                <a:gd name="T6" fmla="*/ 38 w 36"/>
                <a:gd name="T7" fmla="*/ 58 h 57"/>
                <a:gd name="T8" fmla="*/ 36 w 36"/>
                <a:gd name="T9" fmla="*/ 62 h 57"/>
                <a:gd name="T10" fmla="*/ 32 w 36"/>
                <a:gd name="T11" fmla="*/ 64 h 57"/>
                <a:gd name="T12" fmla="*/ 30 w 36"/>
                <a:gd name="T13" fmla="*/ 67 h 57"/>
                <a:gd name="T14" fmla="*/ 25 w 36"/>
                <a:gd name="T15" fmla="*/ 68 h 57"/>
                <a:gd name="T16" fmla="*/ 22 w 36"/>
                <a:gd name="T17" fmla="*/ 69 h 57"/>
                <a:gd name="T18" fmla="*/ 17 w 36"/>
                <a:gd name="T19" fmla="*/ 68 h 57"/>
                <a:gd name="T20" fmla="*/ 13 w 36"/>
                <a:gd name="T21" fmla="*/ 67 h 57"/>
                <a:gd name="T22" fmla="*/ 10 w 36"/>
                <a:gd name="T23" fmla="*/ 63 h 57"/>
                <a:gd name="T24" fmla="*/ 6 w 36"/>
                <a:gd name="T25" fmla="*/ 59 h 57"/>
                <a:gd name="T26" fmla="*/ 5 w 36"/>
                <a:gd name="T27" fmla="*/ 56 h 57"/>
                <a:gd name="T28" fmla="*/ 2 w 36"/>
                <a:gd name="T29" fmla="*/ 51 h 57"/>
                <a:gd name="T30" fmla="*/ 1 w 36"/>
                <a:gd name="T31" fmla="*/ 42 h 57"/>
                <a:gd name="T32" fmla="*/ 0 w 36"/>
                <a:gd name="T33" fmla="*/ 35 h 57"/>
                <a:gd name="T34" fmla="*/ 1 w 36"/>
                <a:gd name="T35" fmla="*/ 24 h 57"/>
                <a:gd name="T36" fmla="*/ 4 w 36"/>
                <a:gd name="T37" fmla="*/ 16 h 57"/>
                <a:gd name="T38" fmla="*/ 5 w 36"/>
                <a:gd name="T39" fmla="*/ 11 h 57"/>
                <a:gd name="T40" fmla="*/ 8 w 36"/>
                <a:gd name="T41" fmla="*/ 7 h 57"/>
                <a:gd name="T42" fmla="*/ 11 w 36"/>
                <a:gd name="T43" fmla="*/ 4 h 57"/>
                <a:gd name="T44" fmla="*/ 16 w 36"/>
                <a:gd name="T45" fmla="*/ 1 h 57"/>
                <a:gd name="T46" fmla="*/ 22 w 36"/>
                <a:gd name="T47" fmla="*/ 0 h 57"/>
                <a:gd name="T48" fmla="*/ 27 w 36"/>
                <a:gd name="T49" fmla="*/ 1 h 57"/>
                <a:gd name="T50" fmla="*/ 32 w 36"/>
                <a:gd name="T51" fmla="*/ 4 h 57"/>
                <a:gd name="T52" fmla="*/ 36 w 36"/>
                <a:gd name="T53" fmla="*/ 6 h 57"/>
                <a:gd name="T54" fmla="*/ 38 w 36"/>
                <a:gd name="T55" fmla="*/ 10 h 57"/>
                <a:gd name="T56" fmla="*/ 39 w 36"/>
                <a:gd name="T57" fmla="*/ 15 h 57"/>
                <a:gd name="T58" fmla="*/ 42 w 36"/>
                <a:gd name="T59" fmla="*/ 24 h 57"/>
                <a:gd name="T60" fmla="*/ 43 w 36"/>
                <a:gd name="T61" fmla="*/ 34 h 57"/>
                <a:gd name="T62" fmla="*/ 29 w 36"/>
                <a:gd name="T63" fmla="*/ 34 h 57"/>
                <a:gd name="T64" fmla="*/ 29 w 36"/>
                <a:gd name="T65" fmla="*/ 21 h 57"/>
                <a:gd name="T66" fmla="*/ 29 w 36"/>
                <a:gd name="T67" fmla="*/ 13 h 57"/>
                <a:gd name="T68" fmla="*/ 27 w 36"/>
                <a:gd name="T69" fmla="*/ 10 h 57"/>
                <a:gd name="T70" fmla="*/ 26 w 36"/>
                <a:gd name="T71" fmla="*/ 6 h 57"/>
                <a:gd name="T72" fmla="*/ 25 w 36"/>
                <a:gd name="T73" fmla="*/ 5 h 57"/>
                <a:gd name="T74" fmla="*/ 24 w 36"/>
                <a:gd name="T75" fmla="*/ 4 h 57"/>
                <a:gd name="T76" fmla="*/ 22 w 36"/>
                <a:gd name="T77" fmla="*/ 2 h 57"/>
                <a:gd name="T78" fmla="*/ 19 w 36"/>
                <a:gd name="T79" fmla="*/ 4 h 57"/>
                <a:gd name="T80" fmla="*/ 18 w 36"/>
                <a:gd name="T81" fmla="*/ 4 h 57"/>
                <a:gd name="T82" fmla="*/ 17 w 36"/>
                <a:gd name="T83" fmla="*/ 6 h 57"/>
                <a:gd name="T84" fmla="*/ 16 w 36"/>
                <a:gd name="T85" fmla="*/ 10 h 57"/>
                <a:gd name="T86" fmla="*/ 16 w 36"/>
                <a:gd name="T87" fmla="*/ 16 h 57"/>
                <a:gd name="T88" fmla="*/ 16 w 36"/>
                <a:gd name="T89" fmla="*/ 25 h 57"/>
                <a:gd name="T90" fmla="*/ 14 w 36"/>
                <a:gd name="T91" fmla="*/ 41 h 57"/>
                <a:gd name="T92" fmla="*/ 16 w 36"/>
                <a:gd name="T93" fmla="*/ 50 h 57"/>
                <a:gd name="T94" fmla="*/ 16 w 36"/>
                <a:gd name="T95" fmla="*/ 56 h 57"/>
                <a:gd name="T96" fmla="*/ 16 w 36"/>
                <a:gd name="T97" fmla="*/ 59 h 57"/>
                <a:gd name="T98" fmla="*/ 17 w 36"/>
                <a:gd name="T99" fmla="*/ 63 h 57"/>
                <a:gd name="T100" fmla="*/ 18 w 36"/>
                <a:gd name="T101" fmla="*/ 64 h 57"/>
                <a:gd name="T102" fmla="*/ 20 w 36"/>
                <a:gd name="T103" fmla="*/ 65 h 57"/>
                <a:gd name="T104" fmla="*/ 22 w 36"/>
                <a:gd name="T105" fmla="*/ 65 h 57"/>
                <a:gd name="T106" fmla="*/ 24 w 36"/>
                <a:gd name="T107" fmla="*/ 65 h 57"/>
                <a:gd name="T108" fmla="*/ 25 w 36"/>
                <a:gd name="T109" fmla="*/ 64 h 57"/>
                <a:gd name="T110" fmla="*/ 27 w 36"/>
                <a:gd name="T111" fmla="*/ 62 h 57"/>
                <a:gd name="T112" fmla="*/ 27 w 36"/>
                <a:gd name="T113" fmla="*/ 59 h 57"/>
                <a:gd name="T114" fmla="*/ 29 w 36"/>
                <a:gd name="T115" fmla="*/ 56 h 57"/>
                <a:gd name="T116" fmla="*/ 29 w 36"/>
                <a:gd name="T117" fmla="*/ 34 h 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6" h="57">
                  <a:moveTo>
                    <a:pt x="36" y="28"/>
                  </a:moveTo>
                  <a:lnTo>
                    <a:pt x="35" y="36"/>
                  </a:lnTo>
                  <a:lnTo>
                    <a:pt x="34" y="44"/>
                  </a:lnTo>
                  <a:lnTo>
                    <a:pt x="32" y="48"/>
                  </a:lnTo>
                  <a:lnTo>
                    <a:pt x="30" y="51"/>
                  </a:lnTo>
                  <a:lnTo>
                    <a:pt x="27" y="53"/>
                  </a:lnTo>
                  <a:lnTo>
                    <a:pt x="25" y="55"/>
                  </a:lnTo>
                  <a:lnTo>
                    <a:pt x="21" y="56"/>
                  </a:lnTo>
                  <a:lnTo>
                    <a:pt x="18" y="57"/>
                  </a:lnTo>
                  <a:lnTo>
                    <a:pt x="14" y="56"/>
                  </a:lnTo>
                  <a:lnTo>
                    <a:pt x="11" y="55"/>
                  </a:lnTo>
                  <a:lnTo>
                    <a:pt x="8" y="52"/>
                  </a:lnTo>
                  <a:lnTo>
                    <a:pt x="5" y="49"/>
                  </a:lnTo>
                  <a:lnTo>
                    <a:pt x="4" y="46"/>
                  </a:lnTo>
                  <a:lnTo>
                    <a:pt x="2" y="42"/>
                  </a:lnTo>
                  <a:lnTo>
                    <a:pt x="1" y="35"/>
                  </a:lnTo>
                  <a:lnTo>
                    <a:pt x="0" y="29"/>
                  </a:lnTo>
                  <a:lnTo>
                    <a:pt x="1" y="20"/>
                  </a:lnTo>
                  <a:lnTo>
                    <a:pt x="3" y="13"/>
                  </a:lnTo>
                  <a:lnTo>
                    <a:pt x="4" y="9"/>
                  </a:lnTo>
                  <a:lnTo>
                    <a:pt x="7" y="6"/>
                  </a:lnTo>
                  <a:lnTo>
                    <a:pt x="9" y="3"/>
                  </a:lnTo>
                  <a:lnTo>
                    <a:pt x="13" y="1"/>
                  </a:lnTo>
                  <a:lnTo>
                    <a:pt x="18" y="0"/>
                  </a:lnTo>
                  <a:lnTo>
                    <a:pt x="23" y="1"/>
                  </a:lnTo>
                  <a:lnTo>
                    <a:pt x="27" y="3"/>
                  </a:lnTo>
                  <a:lnTo>
                    <a:pt x="30" y="5"/>
                  </a:lnTo>
                  <a:lnTo>
                    <a:pt x="32" y="8"/>
                  </a:lnTo>
                  <a:lnTo>
                    <a:pt x="33" y="12"/>
                  </a:lnTo>
                  <a:lnTo>
                    <a:pt x="35" y="20"/>
                  </a:lnTo>
                  <a:lnTo>
                    <a:pt x="36" y="28"/>
                  </a:lnTo>
                  <a:close/>
                  <a:moveTo>
                    <a:pt x="24" y="28"/>
                  </a:moveTo>
                  <a:lnTo>
                    <a:pt x="24" y="17"/>
                  </a:lnTo>
                  <a:lnTo>
                    <a:pt x="24" y="11"/>
                  </a:lnTo>
                  <a:lnTo>
                    <a:pt x="23" y="8"/>
                  </a:lnTo>
                  <a:lnTo>
                    <a:pt x="22" y="5"/>
                  </a:lnTo>
                  <a:lnTo>
                    <a:pt x="21" y="4"/>
                  </a:lnTo>
                  <a:lnTo>
                    <a:pt x="20" y="3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4" y="5"/>
                  </a:lnTo>
                  <a:lnTo>
                    <a:pt x="13" y="8"/>
                  </a:lnTo>
                  <a:lnTo>
                    <a:pt x="13" y="13"/>
                  </a:lnTo>
                  <a:lnTo>
                    <a:pt x="13" y="21"/>
                  </a:lnTo>
                  <a:lnTo>
                    <a:pt x="12" y="34"/>
                  </a:lnTo>
                  <a:lnTo>
                    <a:pt x="13" y="41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4" y="52"/>
                  </a:lnTo>
                  <a:lnTo>
                    <a:pt x="15" y="53"/>
                  </a:lnTo>
                  <a:lnTo>
                    <a:pt x="17" y="54"/>
                  </a:lnTo>
                  <a:lnTo>
                    <a:pt x="18" y="54"/>
                  </a:lnTo>
                  <a:lnTo>
                    <a:pt x="20" y="54"/>
                  </a:lnTo>
                  <a:lnTo>
                    <a:pt x="21" y="53"/>
                  </a:lnTo>
                  <a:lnTo>
                    <a:pt x="23" y="51"/>
                  </a:lnTo>
                  <a:lnTo>
                    <a:pt x="23" y="49"/>
                  </a:lnTo>
                  <a:lnTo>
                    <a:pt x="24" y="46"/>
                  </a:lnTo>
                  <a:lnTo>
                    <a:pt x="24" y="28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276"/>
            <p:cNvSpPr>
              <a:spLocks noChangeAspect="1"/>
            </p:cNvSpPr>
            <p:nvPr/>
          </p:nvSpPr>
          <p:spPr bwMode="auto">
            <a:xfrm>
              <a:off x="3849" y="1621"/>
              <a:ext cx="40" cy="126"/>
            </a:xfrm>
            <a:custGeom>
              <a:avLst/>
              <a:gdLst>
                <a:gd name="T0" fmla="*/ 0 w 33"/>
                <a:gd name="T1" fmla="*/ 126 h 105"/>
                <a:gd name="T2" fmla="*/ 0 w 33"/>
                <a:gd name="T3" fmla="*/ 122 h 105"/>
                <a:gd name="T4" fmla="*/ 6 w 33"/>
                <a:gd name="T5" fmla="*/ 118 h 105"/>
                <a:gd name="T6" fmla="*/ 11 w 33"/>
                <a:gd name="T7" fmla="*/ 113 h 105"/>
                <a:gd name="T8" fmla="*/ 13 w 33"/>
                <a:gd name="T9" fmla="*/ 108 h 105"/>
                <a:gd name="T10" fmla="*/ 16 w 33"/>
                <a:gd name="T11" fmla="*/ 103 h 105"/>
                <a:gd name="T12" fmla="*/ 18 w 33"/>
                <a:gd name="T13" fmla="*/ 97 h 105"/>
                <a:gd name="T14" fmla="*/ 21 w 33"/>
                <a:gd name="T15" fmla="*/ 82 h 105"/>
                <a:gd name="T16" fmla="*/ 22 w 33"/>
                <a:gd name="T17" fmla="*/ 62 h 105"/>
                <a:gd name="T18" fmla="*/ 21 w 33"/>
                <a:gd name="T19" fmla="*/ 44 h 105"/>
                <a:gd name="T20" fmla="*/ 18 w 33"/>
                <a:gd name="T21" fmla="*/ 30 h 105"/>
                <a:gd name="T22" fmla="*/ 16 w 33"/>
                <a:gd name="T23" fmla="*/ 23 h 105"/>
                <a:gd name="T24" fmla="*/ 13 w 33"/>
                <a:gd name="T25" fmla="*/ 17 h 105"/>
                <a:gd name="T26" fmla="*/ 10 w 33"/>
                <a:gd name="T27" fmla="*/ 12 h 105"/>
                <a:gd name="T28" fmla="*/ 5 w 33"/>
                <a:gd name="T29" fmla="*/ 7 h 105"/>
                <a:gd name="T30" fmla="*/ 0 w 33"/>
                <a:gd name="T31" fmla="*/ 4 h 105"/>
                <a:gd name="T32" fmla="*/ 0 w 33"/>
                <a:gd name="T33" fmla="*/ 0 h 105"/>
                <a:gd name="T34" fmla="*/ 15 w 33"/>
                <a:gd name="T35" fmla="*/ 8 h 105"/>
                <a:gd name="T36" fmla="*/ 28 w 33"/>
                <a:gd name="T37" fmla="*/ 23 h 105"/>
                <a:gd name="T38" fmla="*/ 36 w 33"/>
                <a:gd name="T39" fmla="*/ 42 h 105"/>
                <a:gd name="T40" fmla="*/ 40 w 33"/>
                <a:gd name="T41" fmla="*/ 64 h 105"/>
                <a:gd name="T42" fmla="*/ 36 w 33"/>
                <a:gd name="T43" fmla="*/ 84 h 105"/>
                <a:gd name="T44" fmla="*/ 28 w 33"/>
                <a:gd name="T45" fmla="*/ 103 h 105"/>
                <a:gd name="T46" fmla="*/ 15 w 33"/>
                <a:gd name="T47" fmla="*/ 116 h 105"/>
                <a:gd name="T48" fmla="*/ 0 w 33"/>
                <a:gd name="T49" fmla="*/ 126 h 10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3" h="105">
                  <a:moveTo>
                    <a:pt x="0" y="105"/>
                  </a:moveTo>
                  <a:lnTo>
                    <a:pt x="0" y="102"/>
                  </a:lnTo>
                  <a:lnTo>
                    <a:pt x="5" y="98"/>
                  </a:lnTo>
                  <a:lnTo>
                    <a:pt x="9" y="94"/>
                  </a:lnTo>
                  <a:lnTo>
                    <a:pt x="11" y="90"/>
                  </a:lnTo>
                  <a:lnTo>
                    <a:pt x="13" y="86"/>
                  </a:lnTo>
                  <a:lnTo>
                    <a:pt x="15" y="81"/>
                  </a:lnTo>
                  <a:lnTo>
                    <a:pt x="17" y="68"/>
                  </a:lnTo>
                  <a:lnTo>
                    <a:pt x="18" y="52"/>
                  </a:lnTo>
                  <a:lnTo>
                    <a:pt x="17" y="37"/>
                  </a:lnTo>
                  <a:lnTo>
                    <a:pt x="15" y="25"/>
                  </a:lnTo>
                  <a:lnTo>
                    <a:pt x="13" y="19"/>
                  </a:lnTo>
                  <a:lnTo>
                    <a:pt x="11" y="14"/>
                  </a:lnTo>
                  <a:lnTo>
                    <a:pt x="8" y="10"/>
                  </a:lnTo>
                  <a:lnTo>
                    <a:pt x="4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12" y="7"/>
                  </a:lnTo>
                  <a:lnTo>
                    <a:pt x="23" y="19"/>
                  </a:lnTo>
                  <a:lnTo>
                    <a:pt x="30" y="35"/>
                  </a:lnTo>
                  <a:lnTo>
                    <a:pt x="33" y="53"/>
                  </a:lnTo>
                  <a:lnTo>
                    <a:pt x="30" y="70"/>
                  </a:lnTo>
                  <a:lnTo>
                    <a:pt x="23" y="86"/>
                  </a:lnTo>
                  <a:lnTo>
                    <a:pt x="12" y="97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277"/>
            <p:cNvSpPr>
              <a:spLocks noChangeAspect="1" noEditPoints="1"/>
            </p:cNvSpPr>
            <p:nvPr/>
          </p:nvSpPr>
          <p:spPr bwMode="auto">
            <a:xfrm>
              <a:off x="2427" y="1418"/>
              <a:ext cx="74" cy="66"/>
            </a:xfrm>
            <a:custGeom>
              <a:avLst/>
              <a:gdLst>
                <a:gd name="T0" fmla="*/ 74 w 62"/>
                <a:gd name="T1" fmla="*/ 12 h 55"/>
                <a:gd name="T2" fmla="*/ 43 w 62"/>
                <a:gd name="T3" fmla="*/ 12 h 55"/>
                <a:gd name="T4" fmla="*/ 49 w 62"/>
                <a:gd name="T5" fmla="*/ 16 h 55"/>
                <a:gd name="T6" fmla="*/ 55 w 62"/>
                <a:gd name="T7" fmla="*/ 20 h 55"/>
                <a:gd name="T8" fmla="*/ 58 w 62"/>
                <a:gd name="T9" fmla="*/ 24 h 55"/>
                <a:gd name="T10" fmla="*/ 62 w 62"/>
                <a:gd name="T11" fmla="*/ 29 h 55"/>
                <a:gd name="T12" fmla="*/ 63 w 62"/>
                <a:gd name="T13" fmla="*/ 35 h 55"/>
                <a:gd name="T14" fmla="*/ 64 w 62"/>
                <a:gd name="T15" fmla="*/ 41 h 55"/>
                <a:gd name="T16" fmla="*/ 63 w 62"/>
                <a:gd name="T17" fmla="*/ 46 h 55"/>
                <a:gd name="T18" fmla="*/ 62 w 62"/>
                <a:gd name="T19" fmla="*/ 50 h 55"/>
                <a:gd name="T20" fmla="*/ 60 w 62"/>
                <a:gd name="T21" fmla="*/ 55 h 55"/>
                <a:gd name="T22" fmla="*/ 56 w 62"/>
                <a:gd name="T23" fmla="*/ 59 h 55"/>
                <a:gd name="T24" fmla="*/ 47 w 62"/>
                <a:gd name="T25" fmla="*/ 65 h 55"/>
                <a:gd name="T26" fmla="*/ 33 w 62"/>
                <a:gd name="T27" fmla="*/ 66 h 55"/>
                <a:gd name="T28" fmla="*/ 20 w 62"/>
                <a:gd name="T29" fmla="*/ 64 h 55"/>
                <a:gd name="T30" fmla="*/ 10 w 62"/>
                <a:gd name="T31" fmla="*/ 56 h 55"/>
                <a:gd name="T32" fmla="*/ 2 w 62"/>
                <a:gd name="T33" fmla="*/ 44 h 55"/>
                <a:gd name="T34" fmla="*/ 0 w 62"/>
                <a:gd name="T35" fmla="*/ 30 h 55"/>
                <a:gd name="T36" fmla="*/ 0 w 62"/>
                <a:gd name="T37" fmla="*/ 25 h 55"/>
                <a:gd name="T38" fmla="*/ 1 w 62"/>
                <a:gd name="T39" fmla="*/ 19 h 55"/>
                <a:gd name="T40" fmla="*/ 4 w 62"/>
                <a:gd name="T41" fmla="*/ 14 h 55"/>
                <a:gd name="T42" fmla="*/ 7 w 62"/>
                <a:gd name="T43" fmla="*/ 10 h 55"/>
                <a:gd name="T44" fmla="*/ 11 w 62"/>
                <a:gd name="T45" fmla="*/ 6 h 55"/>
                <a:gd name="T46" fmla="*/ 14 w 62"/>
                <a:gd name="T47" fmla="*/ 4 h 55"/>
                <a:gd name="T48" fmla="*/ 23 w 62"/>
                <a:gd name="T49" fmla="*/ 1 h 55"/>
                <a:gd name="T50" fmla="*/ 35 w 62"/>
                <a:gd name="T51" fmla="*/ 0 h 55"/>
                <a:gd name="T52" fmla="*/ 74 w 62"/>
                <a:gd name="T53" fmla="*/ 0 h 55"/>
                <a:gd name="T54" fmla="*/ 74 w 62"/>
                <a:gd name="T55" fmla="*/ 12 h 55"/>
                <a:gd name="T56" fmla="*/ 38 w 62"/>
                <a:gd name="T57" fmla="*/ 12 h 55"/>
                <a:gd name="T58" fmla="*/ 36 w 62"/>
                <a:gd name="T59" fmla="*/ 11 h 55"/>
                <a:gd name="T60" fmla="*/ 35 w 62"/>
                <a:gd name="T61" fmla="*/ 11 h 55"/>
                <a:gd name="T62" fmla="*/ 30 w 62"/>
                <a:gd name="T63" fmla="*/ 11 h 55"/>
                <a:gd name="T64" fmla="*/ 25 w 62"/>
                <a:gd name="T65" fmla="*/ 12 h 55"/>
                <a:gd name="T66" fmla="*/ 21 w 62"/>
                <a:gd name="T67" fmla="*/ 13 h 55"/>
                <a:gd name="T68" fmla="*/ 18 w 62"/>
                <a:gd name="T69" fmla="*/ 16 h 55"/>
                <a:gd name="T70" fmla="*/ 16 w 62"/>
                <a:gd name="T71" fmla="*/ 20 h 55"/>
                <a:gd name="T72" fmla="*/ 13 w 62"/>
                <a:gd name="T73" fmla="*/ 25 h 55"/>
                <a:gd name="T74" fmla="*/ 13 w 62"/>
                <a:gd name="T75" fmla="*/ 32 h 55"/>
                <a:gd name="T76" fmla="*/ 14 w 62"/>
                <a:gd name="T77" fmla="*/ 44 h 55"/>
                <a:gd name="T78" fmla="*/ 19 w 62"/>
                <a:gd name="T79" fmla="*/ 54 h 55"/>
                <a:gd name="T80" fmla="*/ 24 w 62"/>
                <a:gd name="T81" fmla="*/ 58 h 55"/>
                <a:gd name="T82" fmla="*/ 29 w 62"/>
                <a:gd name="T83" fmla="*/ 61 h 55"/>
                <a:gd name="T84" fmla="*/ 35 w 62"/>
                <a:gd name="T85" fmla="*/ 62 h 55"/>
                <a:gd name="T86" fmla="*/ 39 w 62"/>
                <a:gd name="T87" fmla="*/ 61 h 55"/>
                <a:gd name="T88" fmla="*/ 43 w 62"/>
                <a:gd name="T89" fmla="*/ 59 h 55"/>
                <a:gd name="T90" fmla="*/ 47 w 62"/>
                <a:gd name="T91" fmla="*/ 56 h 55"/>
                <a:gd name="T92" fmla="*/ 49 w 62"/>
                <a:gd name="T93" fmla="*/ 52 h 55"/>
                <a:gd name="T94" fmla="*/ 50 w 62"/>
                <a:gd name="T95" fmla="*/ 46 h 55"/>
                <a:gd name="T96" fmla="*/ 51 w 62"/>
                <a:gd name="T97" fmla="*/ 40 h 55"/>
                <a:gd name="T98" fmla="*/ 48 w 62"/>
                <a:gd name="T99" fmla="*/ 24 h 55"/>
                <a:gd name="T100" fmla="*/ 38 w 62"/>
                <a:gd name="T101" fmla="*/ 12 h 5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" h="55">
                  <a:moveTo>
                    <a:pt x="62" y="10"/>
                  </a:moveTo>
                  <a:lnTo>
                    <a:pt x="36" y="10"/>
                  </a:lnTo>
                  <a:lnTo>
                    <a:pt x="41" y="13"/>
                  </a:lnTo>
                  <a:lnTo>
                    <a:pt x="46" y="17"/>
                  </a:lnTo>
                  <a:lnTo>
                    <a:pt x="49" y="20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4" y="34"/>
                  </a:lnTo>
                  <a:lnTo>
                    <a:pt x="53" y="38"/>
                  </a:lnTo>
                  <a:lnTo>
                    <a:pt x="52" y="42"/>
                  </a:lnTo>
                  <a:lnTo>
                    <a:pt x="50" y="46"/>
                  </a:lnTo>
                  <a:lnTo>
                    <a:pt x="47" y="49"/>
                  </a:lnTo>
                  <a:lnTo>
                    <a:pt x="39" y="54"/>
                  </a:lnTo>
                  <a:lnTo>
                    <a:pt x="28" y="55"/>
                  </a:lnTo>
                  <a:lnTo>
                    <a:pt x="17" y="53"/>
                  </a:lnTo>
                  <a:lnTo>
                    <a:pt x="8" y="47"/>
                  </a:lnTo>
                  <a:lnTo>
                    <a:pt x="2" y="37"/>
                  </a:lnTo>
                  <a:lnTo>
                    <a:pt x="0" y="25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2"/>
                  </a:lnTo>
                  <a:lnTo>
                    <a:pt x="6" y="8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9" y="1"/>
                  </a:lnTo>
                  <a:lnTo>
                    <a:pt x="29" y="0"/>
                  </a:lnTo>
                  <a:lnTo>
                    <a:pt x="62" y="0"/>
                  </a:lnTo>
                  <a:lnTo>
                    <a:pt x="62" y="10"/>
                  </a:lnTo>
                  <a:close/>
                  <a:moveTo>
                    <a:pt x="32" y="10"/>
                  </a:moveTo>
                  <a:lnTo>
                    <a:pt x="30" y="9"/>
                  </a:lnTo>
                  <a:lnTo>
                    <a:pt x="29" y="9"/>
                  </a:lnTo>
                  <a:lnTo>
                    <a:pt x="25" y="9"/>
                  </a:lnTo>
                  <a:lnTo>
                    <a:pt x="21" y="10"/>
                  </a:lnTo>
                  <a:lnTo>
                    <a:pt x="18" y="11"/>
                  </a:lnTo>
                  <a:lnTo>
                    <a:pt x="15" y="13"/>
                  </a:lnTo>
                  <a:lnTo>
                    <a:pt x="13" y="17"/>
                  </a:lnTo>
                  <a:lnTo>
                    <a:pt x="11" y="21"/>
                  </a:lnTo>
                  <a:lnTo>
                    <a:pt x="11" y="27"/>
                  </a:lnTo>
                  <a:lnTo>
                    <a:pt x="12" y="37"/>
                  </a:lnTo>
                  <a:lnTo>
                    <a:pt x="16" y="45"/>
                  </a:lnTo>
                  <a:lnTo>
                    <a:pt x="20" y="48"/>
                  </a:lnTo>
                  <a:lnTo>
                    <a:pt x="24" y="51"/>
                  </a:lnTo>
                  <a:lnTo>
                    <a:pt x="29" y="52"/>
                  </a:lnTo>
                  <a:lnTo>
                    <a:pt x="33" y="51"/>
                  </a:lnTo>
                  <a:lnTo>
                    <a:pt x="36" y="49"/>
                  </a:lnTo>
                  <a:lnTo>
                    <a:pt x="39" y="47"/>
                  </a:lnTo>
                  <a:lnTo>
                    <a:pt x="41" y="43"/>
                  </a:lnTo>
                  <a:lnTo>
                    <a:pt x="42" y="38"/>
                  </a:lnTo>
                  <a:lnTo>
                    <a:pt x="43" y="33"/>
                  </a:lnTo>
                  <a:lnTo>
                    <a:pt x="40" y="20"/>
                  </a:lnTo>
                  <a:lnTo>
                    <a:pt x="32" y="1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278"/>
            <p:cNvSpPr>
              <a:spLocks noChangeAspect="1"/>
            </p:cNvSpPr>
            <p:nvPr/>
          </p:nvSpPr>
          <p:spPr bwMode="auto">
            <a:xfrm>
              <a:off x="2511" y="1387"/>
              <a:ext cx="39" cy="126"/>
            </a:xfrm>
            <a:custGeom>
              <a:avLst/>
              <a:gdLst>
                <a:gd name="T0" fmla="*/ 39 w 33"/>
                <a:gd name="T1" fmla="*/ 0 h 105"/>
                <a:gd name="T2" fmla="*/ 39 w 33"/>
                <a:gd name="T3" fmla="*/ 4 h 105"/>
                <a:gd name="T4" fmla="*/ 33 w 33"/>
                <a:gd name="T5" fmla="*/ 7 h 105"/>
                <a:gd name="T6" fmla="*/ 28 w 33"/>
                <a:gd name="T7" fmla="*/ 12 h 105"/>
                <a:gd name="T8" fmla="*/ 25 w 33"/>
                <a:gd name="T9" fmla="*/ 17 h 105"/>
                <a:gd name="T10" fmla="*/ 22 w 33"/>
                <a:gd name="T11" fmla="*/ 23 h 105"/>
                <a:gd name="T12" fmla="*/ 20 w 33"/>
                <a:gd name="T13" fmla="*/ 29 h 105"/>
                <a:gd name="T14" fmla="*/ 18 w 33"/>
                <a:gd name="T15" fmla="*/ 43 h 105"/>
                <a:gd name="T16" fmla="*/ 18 w 33"/>
                <a:gd name="T17" fmla="*/ 62 h 105"/>
                <a:gd name="T18" fmla="*/ 18 w 33"/>
                <a:gd name="T19" fmla="*/ 82 h 105"/>
                <a:gd name="T20" fmla="*/ 20 w 33"/>
                <a:gd name="T21" fmla="*/ 95 h 105"/>
                <a:gd name="T22" fmla="*/ 22 w 33"/>
                <a:gd name="T23" fmla="*/ 102 h 105"/>
                <a:gd name="T24" fmla="*/ 25 w 33"/>
                <a:gd name="T25" fmla="*/ 109 h 105"/>
                <a:gd name="T26" fmla="*/ 28 w 33"/>
                <a:gd name="T27" fmla="*/ 114 h 105"/>
                <a:gd name="T28" fmla="*/ 33 w 33"/>
                <a:gd name="T29" fmla="*/ 119 h 105"/>
                <a:gd name="T30" fmla="*/ 39 w 33"/>
                <a:gd name="T31" fmla="*/ 122 h 105"/>
                <a:gd name="T32" fmla="*/ 39 w 33"/>
                <a:gd name="T33" fmla="*/ 126 h 105"/>
                <a:gd name="T34" fmla="*/ 24 w 33"/>
                <a:gd name="T35" fmla="*/ 116 h 105"/>
                <a:gd name="T36" fmla="*/ 11 w 33"/>
                <a:gd name="T37" fmla="*/ 102 h 105"/>
                <a:gd name="T38" fmla="*/ 2 w 33"/>
                <a:gd name="T39" fmla="*/ 84 h 105"/>
                <a:gd name="T40" fmla="*/ 0 w 33"/>
                <a:gd name="T41" fmla="*/ 62 h 105"/>
                <a:gd name="T42" fmla="*/ 2 w 33"/>
                <a:gd name="T43" fmla="*/ 41 h 105"/>
                <a:gd name="T44" fmla="*/ 11 w 33"/>
                <a:gd name="T45" fmla="*/ 23 h 105"/>
                <a:gd name="T46" fmla="*/ 24 w 33"/>
                <a:gd name="T47" fmla="*/ 8 h 105"/>
                <a:gd name="T48" fmla="*/ 39 w 33"/>
                <a:gd name="T49" fmla="*/ 0 h 10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3" h="105">
                  <a:moveTo>
                    <a:pt x="33" y="0"/>
                  </a:moveTo>
                  <a:lnTo>
                    <a:pt x="33" y="3"/>
                  </a:lnTo>
                  <a:lnTo>
                    <a:pt x="28" y="6"/>
                  </a:lnTo>
                  <a:lnTo>
                    <a:pt x="24" y="10"/>
                  </a:lnTo>
                  <a:lnTo>
                    <a:pt x="21" y="14"/>
                  </a:lnTo>
                  <a:lnTo>
                    <a:pt x="19" y="19"/>
                  </a:lnTo>
                  <a:lnTo>
                    <a:pt x="17" y="24"/>
                  </a:lnTo>
                  <a:lnTo>
                    <a:pt x="15" y="36"/>
                  </a:lnTo>
                  <a:lnTo>
                    <a:pt x="15" y="52"/>
                  </a:lnTo>
                  <a:lnTo>
                    <a:pt x="15" y="68"/>
                  </a:lnTo>
                  <a:lnTo>
                    <a:pt x="17" y="79"/>
                  </a:lnTo>
                  <a:lnTo>
                    <a:pt x="19" y="85"/>
                  </a:lnTo>
                  <a:lnTo>
                    <a:pt x="21" y="91"/>
                  </a:lnTo>
                  <a:lnTo>
                    <a:pt x="24" y="95"/>
                  </a:lnTo>
                  <a:lnTo>
                    <a:pt x="28" y="99"/>
                  </a:lnTo>
                  <a:lnTo>
                    <a:pt x="33" y="102"/>
                  </a:lnTo>
                  <a:lnTo>
                    <a:pt x="33" y="105"/>
                  </a:lnTo>
                  <a:lnTo>
                    <a:pt x="20" y="97"/>
                  </a:lnTo>
                  <a:lnTo>
                    <a:pt x="9" y="85"/>
                  </a:lnTo>
                  <a:lnTo>
                    <a:pt x="2" y="70"/>
                  </a:lnTo>
                  <a:lnTo>
                    <a:pt x="0" y="52"/>
                  </a:lnTo>
                  <a:lnTo>
                    <a:pt x="2" y="34"/>
                  </a:lnTo>
                  <a:lnTo>
                    <a:pt x="9" y="19"/>
                  </a:lnTo>
                  <a:lnTo>
                    <a:pt x="20" y="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279"/>
            <p:cNvSpPr>
              <a:spLocks noChangeAspect="1"/>
            </p:cNvSpPr>
            <p:nvPr/>
          </p:nvSpPr>
          <p:spPr bwMode="auto">
            <a:xfrm>
              <a:off x="2554" y="1388"/>
              <a:ext cx="138" cy="96"/>
            </a:xfrm>
            <a:custGeom>
              <a:avLst/>
              <a:gdLst>
                <a:gd name="T0" fmla="*/ 138 w 115"/>
                <a:gd name="T1" fmla="*/ 4 h 80"/>
                <a:gd name="T2" fmla="*/ 133 w 115"/>
                <a:gd name="T3" fmla="*/ 5 h 80"/>
                <a:gd name="T4" fmla="*/ 131 w 115"/>
                <a:gd name="T5" fmla="*/ 8 h 80"/>
                <a:gd name="T6" fmla="*/ 130 w 115"/>
                <a:gd name="T7" fmla="*/ 11 h 80"/>
                <a:gd name="T8" fmla="*/ 127 w 115"/>
                <a:gd name="T9" fmla="*/ 19 h 80"/>
                <a:gd name="T10" fmla="*/ 96 w 115"/>
                <a:gd name="T11" fmla="*/ 96 h 80"/>
                <a:gd name="T12" fmla="*/ 46 w 115"/>
                <a:gd name="T13" fmla="*/ 96 h 80"/>
                <a:gd name="T14" fmla="*/ 13 w 115"/>
                <a:gd name="T15" fmla="*/ 19 h 80"/>
                <a:gd name="T16" fmla="*/ 8 w 115"/>
                <a:gd name="T17" fmla="*/ 11 h 80"/>
                <a:gd name="T18" fmla="*/ 6 w 115"/>
                <a:gd name="T19" fmla="*/ 6 h 80"/>
                <a:gd name="T20" fmla="*/ 0 w 115"/>
                <a:gd name="T21" fmla="*/ 4 h 80"/>
                <a:gd name="T22" fmla="*/ 40 w 115"/>
                <a:gd name="T23" fmla="*/ 0 h 80"/>
                <a:gd name="T24" fmla="*/ 36 w 115"/>
                <a:gd name="T25" fmla="*/ 4 h 80"/>
                <a:gd name="T26" fmla="*/ 32 w 115"/>
                <a:gd name="T27" fmla="*/ 6 h 80"/>
                <a:gd name="T28" fmla="*/ 32 w 115"/>
                <a:gd name="T29" fmla="*/ 11 h 80"/>
                <a:gd name="T30" fmla="*/ 35 w 115"/>
                <a:gd name="T31" fmla="*/ 19 h 80"/>
                <a:gd name="T32" fmla="*/ 68 w 115"/>
                <a:gd name="T33" fmla="*/ 26 h 80"/>
                <a:gd name="T34" fmla="*/ 64 w 115"/>
                <a:gd name="T35" fmla="*/ 13 h 80"/>
                <a:gd name="T36" fmla="*/ 61 w 115"/>
                <a:gd name="T37" fmla="*/ 8 h 80"/>
                <a:gd name="T38" fmla="*/ 56 w 115"/>
                <a:gd name="T39" fmla="*/ 5 h 80"/>
                <a:gd name="T40" fmla="*/ 50 w 115"/>
                <a:gd name="T41" fmla="*/ 4 h 80"/>
                <a:gd name="T42" fmla="*/ 95 w 115"/>
                <a:gd name="T43" fmla="*/ 0 h 80"/>
                <a:gd name="T44" fmla="*/ 90 w 115"/>
                <a:gd name="T45" fmla="*/ 4 h 80"/>
                <a:gd name="T46" fmla="*/ 86 w 115"/>
                <a:gd name="T47" fmla="*/ 5 h 80"/>
                <a:gd name="T48" fmla="*/ 84 w 115"/>
                <a:gd name="T49" fmla="*/ 7 h 80"/>
                <a:gd name="T50" fmla="*/ 85 w 115"/>
                <a:gd name="T51" fmla="*/ 10 h 80"/>
                <a:gd name="T52" fmla="*/ 88 w 115"/>
                <a:gd name="T53" fmla="*/ 18 h 80"/>
                <a:gd name="T54" fmla="*/ 120 w 115"/>
                <a:gd name="T55" fmla="*/ 22 h 80"/>
                <a:gd name="T56" fmla="*/ 122 w 115"/>
                <a:gd name="T57" fmla="*/ 16 h 80"/>
                <a:gd name="T58" fmla="*/ 124 w 115"/>
                <a:gd name="T59" fmla="*/ 12 h 80"/>
                <a:gd name="T60" fmla="*/ 122 w 115"/>
                <a:gd name="T61" fmla="*/ 7 h 80"/>
                <a:gd name="T62" fmla="*/ 120 w 115"/>
                <a:gd name="T63" fmla="*/ 4 h 80"/>
                <a:gd name="T64" fmla="*/ 114 w 115"/>
                <a:gd name="T65" fmla="*/ 4 h 80"/>
                <a:gd name="T66" fmla="*/ 138 w 115"/>
                <a:gd name="T67" fmla="*/ 0 h 8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5" h="80">
                  <a:moveTo>
                    <a:pt x="115" y="0"/>
                  </a:moveTo>
                  <a:lnTo>
                    <a:pt x="115" y="3"/>
                  </a:lnTo>
                  <a:lnTo>
                    <a:pt x="113" y="3"/>
                  </a:lnTo>
                  <a:lnTo>
                    <a:pt x="111" y="4"/>
                  </a:lnTo>
                  <a:lnTo>
                    <a:pt x="110" y="5"/>
                  </a:lnTo>
                  <a:lnTo>
                    <a:pt x="109" y="7"/>
                  </a:lnTo>
                  <a:lnTo>
                    <a:pt x="108" y="8"/>
                  </a:lnTo>
                  <a:lnTo>
                    <a:pt x="108" y="9"/>
                  </a:lnTo>
                  <a:lnTo>
                    <a:pt x="107" y="12"/>
                  </a:lnTo>
                  <a:lnTo>
                    <a:pt x="106" y="16"/>
                  </a:lnTo>
                  <a:lnTo>
                    <a:pt x="82" y="80"/>
                  </a:lnTo>
                  <a:lnTo>
                    <a:pt x="80" y="80"/>
                  </a:lnTo>
                  <a:lnTo>
                    <a:pt x="60" y="29"/>
                  </a:lnTo>
                  <a:lnTo>
                    <a:pt x="38" y="80"/>
                  </a:lnTo>
                  <a:lnTo>
                    <a:pt x="36" y="80"/>
                  </a:lnTo>
                  <a:lnTo>
                    <a:pt x="11" y="16"/>
                  </a:lnTo>
                  <a:lnTo>
                    <a:pt x="9" y="12"/>
                  </a:lnTo>
                  <a:lnTo>
                    <a:pt x="7" y="9"/>
                  </a:lnTo>
                  <a:lnTo>
                    <a:pt x="6" y="6"/>
                  </a:lnTo>
                  <a:lnTo>
                    <a:pt x="5" y="5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33" y="0"/>
                  </a:lnTo>
                  <a:lnTo>
                    <a:pt x="33" y="3"/>
                  </a:lnTo>
                  <a:lnTo>
                    <a:pt x="30" y="3"/>
                  </a:lnTo>
                  <a:lnTo>
                    <a:pt x="28" y="4"/>
                  </a:lnTo>
                  <a:lnTo>
                    <a:pt x="27" y="5"/>
                  </a:lnTo>
                  <a:lnTo>
                    <a:pt x="26" y="7"/>
                  </a:lnTo>
                  <a:lnTo>
                    <a:pt x="27" y="9"/>
                  </a:lnTo>
                  <a:lnTo>
                    <a:pt x="27" y="12"/>
                  </a:lnTo>
                  <a:lnTo>
                    <a:pt x="29" y="16"/>
                  </a:lnTo>
                  <a:lnTo>
                    <a:pt x="44" y="54"/>
                  </a:lnTo>
                  <a:lnTo>
                    <a:pt x="57" y="22"/>
                  </a:lnTo>
                  <a:lnTo>
                    <a:pt x="55" y="15"/>
                  </a:lnTo>
                  <a:lnTo>
                    <a:pt x="53" y="11"/>
                  </a:lnTo>
                  <a:lnTo>
                    <a:pt x="52" y="9"/>
                  </a:lnTo>
                  <a:lnTo>
                    <a:pt x="51" y="7"/>
                  </a:lnTo>
                  <a:lnTo>
                    <a:pt x="49" y="5"/>
                  </a:lnTo>
                  <a:lnTo>
                    <a:pt x="47" y="4"/>
                  </a:lnTo>
                  <a:lnTo>
                    <a:pt x="45" y="3"/>
                  </a:lnTo>
                  <a:lnTo>
                    <a:pt x="42" y="3"/>
                  </a:lnTo>
                  <a:lnTo>
                    <a:pt x="42" y="0"/>
                  </a:lnTo>
                  <a:lnTo>
                    <a:pt x="79" y="0"/>
                  </a:lnTo>
                  <a:lnTo>
                    <a:pt x="79" y="3"/>
                  </a:lnTo>
                  <a:lnTo>
                    <a:pt x="75" y="3"/>
                  </a:lnTo>
                  <a:lnTo>
                    <a:pt x="73" y="3"/>
                  </a:lnTo>
                  <a:lnTo>
                    <a:pt x="72" y="4"/>
                  </a:lnTo>
                  <a:lnTo>
                    <a:pt x="71" y="5"/>
                  </a:lnTo>
                  <a:lnTo>
                    <a:pt x="70" y="6"/>
                  </a:lnTo>
                  <a:lnTo>
                    <a:pt x="70" y="7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3" y="15"/>
                  </a:lnTo>
                  <a:lnTo>
                    <a:pt x="87" y="52"/>
                  </a:lnTo>
                  <a:lnTo>
                    <a:pt x="100" y="18"/>
                  </a:lnTo>
                  <a:lnTo>
                    <a:pt x="101" y="15"/>
                  </a:lnTo>
                  <a:lnTo>
                    <a:pt x="102" y="13"/>
                  </a:lnTo>
                  <a:lnTo>
                    <a:pt x="102" y="11"/>
                  </a:lnTo>
                  <a:lnTo>
                    <a:pt x="103" y="10"/>
                  </a:lnTo>
                  <a:lnTo>
                    <a:pt x="103" y="8"/>
                  </a:lnTo>
                  <a:lnTo>
                    <a:pt x="102" y="6"/>
                  </a:lnTo>
                  <a:lnTo>
                    <a:pt x="101" y="4"/>
                  </a:lnTo>
                  <a:lnTo>
                    <a:pt x="100" y="3"/>
                  </a:lnTo>
                  <a:lnTo>
                    <a:pt x="98" y="3"/>
                  </a:lnTo>
                  <a:lnTo>
                    <a:pt x="95" y="3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280"/>
            <p:cNvSpPr>
              <a:spLocks noChangeAspect="1" noEditPoints="1"/>
            </p:cNvSpPr>
            <p:nvPr/>
          </p:nvSpPr>
          <p:spPr bwMode="auto">
            <a:xfrm>
              <a:off x="2699" y="1387"/>
              <a:ext cx="31" cy="96"/>
            </a:xfrm>
            <a:custGeom>
              <a:avLst/>
              <a:gdLst>
                <a:gd name="T0" fmla="*/ 16 w 26"/>
                <a:gd name="T1" fmla="*/ 0 h 80"/>
                <a:gd name="T2" fmla="*/ 19 w 26"/>
                <a:gd name="T3" fmla="*/ 1 h 80"/>
                <a:gd name="T4" fmla="*/ 23 w 26"/>
                <a:gd name="T5" fmla="*/ 2 h 80"/>
                <a:gd name="T6" fmla="*/ 24 w 26"/>
                <a:gd name="T7" fmla="*/ 6 h 80"/>
                <a:gd name="T8" fmla="*/ 25 w 26"/>
                <a:gd name="T9" fmla="*/ 10 h 80"/>
                <a:gd name="T10" fmla="*/ 24 w 26"/>
                <a:gd name="T11" fmla="*/ 13 h 80"/>
                <a:gd name="T12" fmla="*/ 23 w 26"/>
                <a:gd name="T13" fmla="*/ 17 h 80"/>
                <a:gd name="T14" fmla="*/ 19 w 26"/>
                <a:gd name="T15" fmla="*/ 19 h 80"/>
                <a:gd name="T16" fmla="*/ 16 w 26"/>
                <a:gd name="T17" fmla="*/ 19 h 80"/>
                <a:gd name="T18" fmla="*/ 12 w 26"/>
                <a:gd name="T19" fmla="*/ 19 h 80"/>
                <a:gd name="T20" fmla="*/ 8 w 26"/>
                <a:gd name="T21" fmla="*/ 17 h 80"/>
                <a:gd name="T22" fmla="*/ 7 w 26"/>
                <a:gd name="T23" fmla="*/ 13 h 80"/>
                <a:gd name="T24" fmla="*/ 6 w 26"/>
                <a:gd name="T25" fmla="*/ 10 h 80"/>
                <a:gd name="T26" fmla="*/ 7 w 26"/>
                <a:gd name="T27" fmla="*/ 6 h 80"/>
                <a:gd name="T28" fmla="*/ 8 w 26"/>
                <a:gd name="T29" fmla="*/ 2 h 80"/>
                <a:gd name="T30" fmla="*/ 12 w 26"/>
                <a:gd name="T31" fmla="*/ 1 h 80"/>
                <a:gd name="T32" fmla="*/ 16 w 26"/>
                <a:gd name="T33" fmla="*/ 0 h 80"/>
                <a:gd name="T34" fmla="*/ 25 w 26"/>
                <a:gd name="T35" fmla="*/ 32 h 80"/>
                <a:gd name="T36" fmla="*/ 25 w 26"/>
                <a:gd name="T37" fmla="*/ 82 h 80"/>
                <a:gd name="T38" fmla="*/ 25 w 26"/>
                <a:gd name="T39" fmla="*/ 85 h 80"/>
                <a:gd name="T40" fmla="*/ 25 w 26"/>
                <a:gd name="T41" fmla="*/ 89 h 80"/>
                <a:gd name="T42" fmla="*/ 26 w 26"/>
                <a:gd name="T43" fmla="*/ 91 h 80"/>
                <a:gd name="T44" fmla="*/ 27 w 26"/>
                <a:gd name="T45" fmla="*/ 92 h 80"/>
                <a:gd name="T46" fmla="*/ 31 w 26"/>
                <a:gd name="T47" fmla="*/ 94 h 80"/>
                <a:gd name="T48" fmla="*/ 31 w 26"/>
                <a:gd name="T49" fmla="*/ 96 h 80"/>
                <a:gd name="T50" fmla="*/ 0 w 26"/>
                <a:gd name="T51" fmla="*/ 96 h 80"/>
                <a:gd name="T52" fmla="*/ 0 w 26"/>
                <a:gd name="T53" fmla="*/ 94 h 80"/>
                <a:gd name="T54" fmla="*/ 2 w 26"/>
                <a:gd name="T55" fmla="*/ 92 h 80"/>
                <a:gd name="T56" fmla="*/ 5 w 26"/>
                <a:gd name="T57" fmla="*/ 90 h 80"/>
                <a:gd name="T58" fmla="*/ 6 w 26"/>
                <a:gd name="T59" fmla="*/ 89 h 80"/>
                <a:gd name="T60" fmla="*/ 6 w 26"/>
                <a:gd name="T61" fmla="*/ 85 h 80"/>
                <a:gd name="T62" fmla="*/ 6 w 26"/>
                <a:gd name="T63" fmla="*/ 82 h 80"/>
                <a:gd name="T64" fmla="*/ 6 w 26"/>
                <a:gd name="T65" fmla="*/ 47 h 80"/>
                <a:gd name="T66" fmla="*/ 6 w 26"/>
                <a:gd name="T67" fmla="*/ 43 h 80"/>
                <a:gd name="T68" fmla="*/ 6 w 26"/>
                <a:gd name="T69" fmla="*/ 40 h 80"/>
                <a:gd name="T70" fmla="*/ 5 w 26"/>
                <a:gd name="T71" fmla="*/ 38 h 80"/>
                <a:gd name="T72" fmla="*/ 4 w 26"/>
                <a:gd name="T73" fmla="*/ 36 h 80"/>
                <a:gd name="T74" fmla="*/ 0 w 26"/>
                <a:gd name="T75" fmla="*/ 36 h 80"/>
                <a:gd name="T76" fmla="*/ 0 w 26"/>
                <a:gd name="T77" fmla="*/ 32 h 80"/>
                <a:gd name="T78" fmla="*/ 25 w 26"/>
                <a:gd name="T79" fmla="*/ 32 h 8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6" h="80">
                  <a:moveTo>
                    <a:pt x="13" y="0"/>
                  </a:moveTo>
                  <a:lnTo>
                    <a:pt x="16" y="1"/>
                  </a:lnTo>
                  <a:lnTo>
                    <a:pt x="19" y="2"/>
                  </a:lnTo>
                  <a:lnTo>
                    <a:pt x="20" y="5"/>
                  </a:lnTo>
                  <a:lnTo>
                    <a:pt x="21" y="8"/>
                  </a:lnTo>
                  <a:lnTo>
                    <a:pt x="20" y="11"/>
                  </a:lnTo>
                  <a:lnTo>
                    <a:pt x="19" y="14"/>
                  </a:lnTo>
                  <a:lnTo>
                    <a:pt x="16" y="16"/>
                  </a:lnTo>
                  <a:lnTo>
                    <a:pt x="13" y="16"/>
                  </a:lnTo>
                  <a:lnTo>
                    <a:pt x="10" y="16"/>
                  </a:lnTo>
                  <a:lnTo>
                    <a:pt x="7" y="14"/>
                  </a:lnTo>
                  <a:lnTo>
                    <a:pt x="6" y="11"/>
                  </a:lnTo>
                  <a:lnTo>
                    <a:pt x="5" y="8"/>
                  </a:lnTo>
                  <a:lnTo>
                    <a:pt x="6" y="5"/>
                  </a:lnTo>
                  <a:lnTo>
                    <a:pt x="7" y="2"/>
                  </a:lnTo>
                  <a:lnTo>
                    <a:pt x="10" y="1"/>
                  </a:lnTo>
                  <a:lnTo>
                    <a:pt x="13" y="0"/>
                  </a:lnTo>
                  <a:close/>
                  <a:moveTo>
                    <a:pt x="21" y="27"/>
                  </a:moveTo>
                  <a:lnTo>
                    <a:pt x="21" y="68"/>
                  </a:lnTo>
                  <a:lnTo>
                    <a:pt x="21" y="71"/>
                  </a:lnTo>
                  <a:lnTo>
                    <a:pt x="21" y="74"/>
                  </a:lnTo>
                  <a:lnTo>
                    <a:pt x="22" y="76"/>
                  </a:lnTo>
                  <a:lnTo>
                    <a:pt x="23" y="77"/>
                  </a:lnTo>
                  <a:lnTo>
                    <a:pt x="26" y="78"/>
                  </a:lnTo>
                  <a:lnTo>
                    <a:pt x="26" y="80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2" y="77"/>
                  </a:lnTo>
                  <a:lnTo>
                    <a:pt x="4" y="75"/>
                  </a:lnTo>
                  <a:lnTo>
                    <a:pt x="5" y="74"/>
                  </a:lnTo>
                  <a:lnTo>
                    <a:pt x="5" y="71"/>
                  </a:lnTo>
                  <a:lnTo>
                    <a:pt x="5" y="68"/>
                  </a:lnTo>
                  <a:lnTo>
                    <a:pt x="5" y="39"/>
                  </a:lnTo>
                  <a:lnTo>
                    <a:pt x="5" y="36"/>
                  </a:lnTo>
                  <a:lnTo>
                    <a:pt x="5" y="33"/>
                  </a:lnTo>
                  <a:lnTo>
                    <a:pt x="4" y="32"/>
                  </a:lnTo>
                  <a:lnTo>
                    <a:pt x="3" y="30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21" y="27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281"/>
            <p:cNvSpPr>
              <a:spLocks noChangeAspect="1"/>
            </p:cNvSpPr>
            <p:nvPr/>
          </p:nvSpPr>
          <p:spPr bwMode="auto">
            <a:xfrm>
              <a:off x="2736" y="1396"/>
              <a:ext cx="42" cy="88"/>
            </a:xfrm>
            <a:custGeom>
              <a:avLst/>
              <a:gdLst>
                <a:gd name="T0" fmla="*/ 28 w 35"/>
                <a:gd name="T1" fmla="*/ 0 h 74"/>
                <a:gd name="T2" fmla="*/ 28 w 35"/>
                <a:gd name="T3" fmla="*/ 24 h 74"/>
                <a:gd name="T4" fmla="*/ 42 w 35"/>
                <a:gd name="T5" fmla="*/ 24 h 74"/>
                <a:gd name="T6" fmla="*/ 42 w 35"/>
                <a:gd name="T7" fmla="*/ 31 h 74"/>
                <a:gd name="T8" fmla="*/ 28 w 35"/>
                <a:gd name="T9" fmla="*/ 31 h 74"/>
                <a:gd name="T10" fmla="*/ 28 w 35"/>
                <a:gd name="T11" fmla="*/ 69 h 74"/>
                <a:gd name="T12" fmla="*/ 28 w 35"/>
                <a:gd name="T13" fmla="*/ 74 h 74"/>
                <a:gd name="T14" fmla="*/ 29 w 35"/>
                <a:gd name="T15" fmla="*/ 76 h 74"/>
                <a:gd name="T16" fmla="*/ 29 w 35"/>
                <a:gd name="T17" fmla="*/ 77 h 74"/>
                <a:gd name="T18" fmla="*/ 30 w 35"/>
                <a:gd name="T19" fmla="*/ 78 h 74"/>
                <a:gd name="T20" fmla="*/ 31 w 35"/>
                <a:gd name="T21" fmla="*/ 80 h 74"/>
                <a:gd name="T22" fmla="*/ 32 w 35"/>
                <a:gd name="T23" fmla="*/ 80 h 74"/>
                <a:gd name="T24" fmla="*/ 35 w 35"/>
                <a:gd name="T25" fmla="*/ 78 h 74"/>
                <a:gd name="T26" fmla="*/ 37 w 35"/>
                <a:gd name="T27" fmla="*/ 77 h 74"/>
                <a:gd name="T28" fmla="*/ 40 w 35"/>
                <a:gd name="T29" fmla="*/ 74 h 74"/>
                <a:gd name="T30" fmla="*/ 41 w 35"/>
                <a:gd name="T31" fmla="*/ 75 h 74"/>
                <a:gd name="T32" fmla="*/ 38 w 35"/>
                <a:gd name="T33" fmla="*/ 80 h 74"/>
                <a:gd name="T34" fmla="*/ 36 w 35"/>
                <a:gd name="T35" fmla="*/ 83 h 74"/>
                <a:gd name="T36" fmla="*/ 32 w 35"/>
                <a:gd name="T37" fmla="*/ 86 h 74"/>
                <a:gd name="T38" fmla="*/ 29 w 35"/>
                <a:gd name="T39" fmla="*/ 88 h 74"/>
                <a:gd name="T40" fmla="*/ 24 w 35"/>
                <a:gd name="T41" fmla="*/ 88 h 74"/>
                <a:gd name="T42" fmla="*/ 20 w 35"/>
                <a:gd name="T43" fmla="*/ 88 h 74"/>
                <a:gd name="T44" fmla="*/ 17 w 35"/>
                <a:gd name="T45" fmla="*/ 87 h 74"/>
                <a:gd name="T46" fmla="*/ 14 w 35"/>
                <a:gd name="T47" fmla="*/ 84 h 74"/>
                <a:gd name="T48" fmla="*/ 11 w 35"/>
                <a:gd name="T49" fmla="*/ 81 h 74"/>
                <a:gd name="T50" fmla="*/ 10 w 35"/>
                <a:gd name="T51" fmla="*/ 77 h 74"/>
                <a:gd name="T52" fmla="*/ 8 w 35"/>
                <a:gd name="T53" fmla="*/ 75 h 74"/>
                <a:gd name="T54" fmla="*/ 8 w 35"/>
                <a:gd name="T55" fmla="*/ 71 h 74"/>
                <a:gd name="T56" fmla="*/ 8 w 35"/>
                <a:gd name="T57" fmla="*/ 65 h 74"/>
                <a:gd name="T58" fmla="*/ 8 w 35"/>
                <a:gd name="T59" fmla="*/ 31 h 74"/>
                <a:gd name="T60" fmla="*/ 0 w 35"/>
                <a:gd name="T61" fmla="*/ 31 h 74"/>
                <a:gd name="T62" fmla="*/ 0 w 35"/>
                <a:gd name="T63" fmla="*/ 29 h 74"/>
                <a:gd name="T64" fmla="*/ 8 w 35"/>
                <a:gd name="T65" fmla="*/ 23 h 74"/>
                <a:gd name="T66" fmla="*/ 14 w 35"/>
                <a:gd name="T67" fmla="*/ 15 h 74"/>
                <a:gd name="T68" fmla="*/ 20 w 35"/>
                <a:gd name="T69" fmla="*/ 8 h 74"/>
                <a:gd name="T70" fmla="*/ 25 w 35"/>
                <a:gd name="T71" fmla="*/ 0 h 74"/>
                <a:gd name="T72" fmla="*/ 28 w 35"/>
                <a:gd name="T73" fmla="*/ 0 h 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5" h="74">
                  <a:moveTo>
                    <a:pt x="23" y="0"/>
                  </a:moveTo>
                  <a:lnTo>
                    <a:pt x="23" y="20"/>
                  </a:lnTo>
                  <a:lnTo>
                    <a:pt x="35" y="20"/>
                  </a:lnTo>
                  <a:lnTo>
                    <a:pt x="35" y="26"/>
                  </a:lnTo>
                  <a:lnTo>
                    <a:pt x="23" y="26"/>
                  </a:lnTo>
                  <a:lnTo>
                    <a:pt x="23" y="58"/>
                  </a:lnTo>
                  <a:lnTo>
                    <a:pt x="23" y="62"/>
                  </a:lnTo>
                  <a:lnTo>
                    <a:pt x="24" y="64"/>
                  </a:lnTo>
                  <a:lnTo>
                    <a:pt x="24" y="65"/>
                  </a:lnTo>
                  <a:lnTo>
                    <a:pt x="25" y="66"/>
                  </a:lnTo>
                  <a:lnTo>
                    <a:pt x="26" y="67"/>
                  </a:lnTo>
                  <a:lnTo>
                    <a:pt x="27" y="67"/>
                  </a:lnTo>
                  <a:lnTo>
                    <a:pt x="29" y="66"/>
                  </a:lnTo>
                  <a:lnTo>
                    <a:pt x="31" y="65"/>
                  </a:lnTo>
                  <a:lnTo>
                    <a:pt x="33" y="62"/>
                  </a:lnTo>
                  <a:lnTo>
                    <a:pt x="34" y="63"/>
                  </a:lnTo>
                  <a:lnTo>
                    <a:pt x="32" y="67"/>
                  </a:lnTo>
                  <a:lnTo>
                    <a:pt x="30" y="70"/>
                  </a:lnTo>
                  <a:lnTo>
                    <a:pt x="27" y="72"/>
                  </a:lnTo>
                  <a:lnTo>
                    <a:pt x="24" y="74"/>
                  </a:lnTo>
                  <a:lnTo>
                    <a:pt x="20" y="74"/>
                  </a:lnTo>
                  <a:lnTo>
                    <a:pt x="17" y="74"/>
                  </a:lnTo>
                  <a:lnTo>
                    <a:pt x="14" y="73"/>
                  </a:lnTo>
                  <a:lnTo>
                    <a:pt x="12" y="71"/>
                  </a:lnTo>
                  <a:lnTo>
                    <a:pt x="9" y="68"/>
                  </a:lnTo>
                  <a:lnTo>
                    <a:pt x="8" y="65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5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7" y="19"/>
                  </a:lnTo>
                  <a:lnTo>
                    <a:pt x="12" y="13"/>
                  </a:lnTo>
                  <a:lnTo>
                    <a:pt x="17" y="7"/>
                  </a:lnTo>
                  <a:lnTo>
                    <a:pt x="21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282"/>
            <p:cNvSpPr>
              <a:spLocks noChangeAspect="1"/>
            </p:cNvSpPr>
            <p:nvPr/>
          </p:nvSpPr>
          <p:spPr bwMode="auto">
            <a:xfrm>
              <a:off x="2787" y="1388"/>
              <a:ext cx="66" cy="95"/>
            </a:xfrm>
            <a:custGeom>
              <a:avLst/>
              <a:gdLst>
                <a:gd name="T0" fmla="*/ 25 w 55"/>
                <a:gd name="T1" fmla="*/ 0 h 79"/>
                <a:gd name="T2" fmla="*/ 25 w 55"/>
                <a:gd name="T3" fmla="*/ 40 h 79"/>
                <a:gd name="T4" fmla="*/ 30 w 55"/>
                <a:gd name="T5" fmla="*/ 35 h 79"/>
                <a:gd name="T6" fmla="*/ 34 w 55"/>
                <a:gd name="T7" fmla="*/ 32 h 79"/>
                <a:gd name="T8" fmla="*/ 38 w 55"/>
                <a:gd name="T9" fmla="*/ 30 h 79"/>
                <a:gd name="T10" fmla="*/ 43 w 55"/>
                <a:gd name="T11" fmla="*/ 30 h 79"/>
                <a:gd name="T12" fmla="*/ 47 w 55"/>
                <a:gd name="T13" fmla="*/ 30 h 79"/>
                <a:gd name="T14" fmla="*/ 50 w 55"/>
                <a:gd name="T15" fmla="*/ 31 h 79"/>
                <a:gd name="T16" fmla="*/ 53 w 55"/>
                <a:gd name="T17" fmla="*/ 34 h 79"/>
                <a:gd name="T18" fmla="*/ 56 w 55"/>
                <a:gd name="T19" fmla="*/ 37 h 79"/>
                <a:gd name="T20" fmla="*/ 59 w 55"/>
                <a:gd name="T21" fmla="*/ 41 h 79"/>
                <a:gd name="T22" fmla="*/ 59 w 55"/>
                <a:gd name="T23" fmla="*/ 44 h 79"/>
                <a:gd name="T24" fmla="*/ 60 w 55"/>
                <a:gd name="T25" fmla="*/ 49 h 79"/>
                <a:gd name="T26" fmla="*/ 60 w 55"/>
                <a:gd name="T27" fmla="*/ 57 h 79"/>
                <a:gd name="T28" fmla="*/ 60 w 55"/>
                <a:gd name="T29" fmla="*/ 81 h 79"/>
                <a:gd name="T30" fmla="*/ 60 w 55"/>
                <a:gd name="T31" fmla="*/ 84 h 79"/>
                <a:gd name="T32" fmla="*/ 60 w 55"/>
                <a:gd name="T33" fmla="*/ 88 h 79"/>
                <a:gd name="T34" fmla="*/ 61 w 55"/>
                <a:gd name="T35" fmla="*/ 90 h 79"/>
                <a:gd name="T36" fmla="*/ 62 w 55"/>
                <a:gd name="T37" fmla="*/ 91 h 79"/>
                <a:gd name="T38" fmla="*/ 66 w 55"/>
                <a:gd name="T39" fmla="*/ 93 h 79"/>
                <a:gd name="T40" fmla="*/ 66 w 55"/>
                <a:gd name="T41" fmla="*/ 95 h 79"/>
                <a:gd name="T42" fmla="*/ 35 w 55"/>
                <a:gd name="T43" fmla="*/ 95 h 79"/>
                <a:gd name="T44" fmla="*/ 35 w 55"/>
                <a:gd name="T45" fmla="*/ 93 h 79"/>
                <a:gd name="T46" fmla="*/ 37 w 55"/>
                <a:gd name="T47" fmla="*/ 91 h 79"/>
                <a:gd name="T48" fmla="*/ 40 w 55"/>
                <a:gd name="T49" fmla="*/ 89 h 79"/>
                <a:gd name="T50" fmla="*/ 41 w 55"/>
                <a:gd name="T51" fmla="*/ 88 h 79"/>
                <a:gd name="T52" fmla="*/ 41 w 55"/>
                <a:gd name="T53" fmla="*/ 84 h 79"/>
                <a:gd name="T54" fmla="*/ 41 w 55"/>
                <a:gd name="T55" fmla="*/ 81 h 79"/>
                <a:gd name="T56" fmla="*/ 41 w 55"/>
                <a:gd name="T57" fmla="*/ 53 h 79"/>
                <a:gd name="T58" fmla="*/ 41 w 55"/>
                <a:gd name="T59" fmla="*/ 48 h 79"/>
                <a:gd name="T60" fmla="*/ 41 w 55"/>
                <a:gd name="T61" fmla="*/ 44 h 79"/>
                <a:gd name="T62" fmla="*/ 41 w 55"/>
                <a:gd name="T63" fmla="*/ 43 h 79"/>
                <a:gd name="T64" fmla="*/ 40 w 55"/>
                <a:gd name="T65" fmla="*/ 41 h 79"/>
                <a:gd name="T66" fmla="*/ 38 w 55"/>
                <a:gd name="T67" fmla="*/ 40 h 79"/>
                <a:gd name="T68" fmla="*/ 37 w 55"/>
                <a:gd name="T69" fmla="*/ 40 h 79"/>
                <a:gd name="T70" fmla="*/ 35 w 55"/>
                <a:gd name="T71" fmla="*/ 38 h 79"/>
                <a:gd name="T72" fmla="*/ 32 w 55"/>
                <a:gd name="T73" fmla="*/ 40 h 79"/>
                <a:gd name="T74" fmla="*/ 30 w 55"/>
                <a:gd name="T75" fmla="*/ 41 h 79"/>
                <a:gd name="T76" fmla="*/ 28 w 55"/>
                <a:gd name="T77" fmla="*/ 43 h 79"/>
                <a:gd name="T78" fmla="*/ 25 w 55"/>
                <a:gd name="T79" fmla="*/ 47 h 79"/>
                <a:gd name="T80" fmla="*/ 25 w 55"/>
                <a:gd name="T81" fmla="*/ 81 h 79"/>
                <a:gd name="T82" fmla="*/ 25 w 55"/>
                <a:gd name="T83" fmla="*/ 84 h 79"/>
                <a:gd name="T84" fmla="*/ 25 w 55"/>
                <a:gd name="T85" fmla="*/ 88 h 79"/>
                <a:gd name="T86" fmla="*/ 25 w 55"/>
                <a:gd name="T87" fmla="*/ 89 h 79"/>
                <a:gd name="T88" fmla="*/ 28 w 55"/>
                <a:gd name="T89" fmla="*/ 91 h 79"/>
                <a:gd name="T90" fmla="*/ 30 w 55"/>
                <a:gd name="T91" fmla="*/ 93 h 79"/>
                <a:gd name="T92" fmla="*/ 30 w 55"/>
                <a:gd name="T93" fmla="*/ 95 h 79"/>
                <a:gd name="T94" fmla="*/ 0 w 55"/>
                <a:gd name="T95" fmla="*/ 95 h 79"/>
                <a:gd name="T96" fmla="*/ 0 w 55"/>
                <a:gd name="T97" fmla="*/ 93 h 79"/>
                <a:gd name="T98" fmla="*/ 2 w 55"/>
                <a:gd name="T99" fmla="*/ 91 h 79"/>
                <a:gd name="T100" fmla="*/ 5 w 55"/>
                <a:gd name="T101" fmla="*/ 89 h 79"/>
                <a:gd name="T102" fmla="*/ 5 w 55"/>
                <a:gd name="T103" fmla="*/ 88 h 79"/>
                <a:gd name="T104" fmla="*/ 5 w 55"/>
                <a:gd name="T105" fmla="*/ 84 h 79"/>
                <a:gd name="T106" fmla="*/ 6 w 55"/>
                <a:gd name="T107" fmla="*/ 81 h 79"/>
                <a:gd name="T108" fmla="*/ 6 w 55"/>
                <a:gd name="T109" fmla="*/ 16 h 79"/>
                <a:gd name="T110" fmla="*/ 5 w 55"/>
                <a:gd name="T111" fmla="*/ 11 h 79"/>
                <a:gd name="T112" fmla="*/ 5 w 55"/>
                <a:gd name="T113" fmla="*/ 7 h 79"/>
                <a:gd name="T114" fmla="*/ 5 w 55"/>
                <a:gd name="T115" fmla="*/ 6 h 79"/>
                <a:gd name="T116" fmla="*/ 2 w 55"/>
                <a:gd name="T117" fmla="*/ 5 h 79"/>
                <a:gd name="T118" fmla="*/ 0 w 55"/>
                <a:gd name="T119" fmla="*/ 4 h 79"/>
                <a:gd name="T120" fmla="*/ 0 w 55"/>
                <a:gd name="T121" fmla="*/ 0 h 79"/>
                <a:gd name="T122" fmla="*/ 25 w 55"/>
                <a:gd name="T123" fmla="*/ 0 h 7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55" h="79">
                  <a:moveTo>
                    <a:pt x="21" y="0"/>
                  </a:moveTo>
                  <a:lnTo>
                    <a:pt x="21" y="33"/>
                  </a:lnTo>
                  <a:lnTo>
                    <a:pt x="25" y="29"/>
                  </a:lnTo>
                  <a:lnTo>
                    <a:pt x="28" y="27"/>
                  </a:lnTo>
                  <a:lnTo>
                    <a:pt x="32" y="25"/>
                  </a:lnTo>
                  <a:lnTo>
                    <a:pt x="36" y="25"/>
                  </a:lnTo>
                  <a:lnTo>
                    <a:pt x="39" y="25"/>
                  </a:lnTo>
                  <a:lnTo>
                    <a:pt x="42" y="26"/>
                  </a:lnTo>
                  <a:lnTo>
                    <a:pt x="44" y="28"/>
                  </a:lnTo>
                  <a:lnTo>
                    <a:pt x="47" y="31"/>
                  </a:lnTo>
                  <a:lnTo>
                    <a:pt x="49" y="34"/>
                  </a:lnTo>
                  <a:lnTo>
                    <a:pt x="49" y="37"/>
                  </a:lnTo>
                  <a:lnTo>
                    <a:pt x="50" y="41"/>
                  </a:lnTo>
                  <a:lnTo>
                    <a:pt x="50" y="47"/>
                  </a:lnTo>
                  <a:lnTo>
                    <a:pt x="50" y="67"/>
                  </a:lnTo>
                  <a:lnTo>
                    <a:pt x="50" y="70"/>
                  </a:lnTo>
                  <a:lnTo>
                    <a:pt x="50" y="73"/>
                  </a:lnTo>
                  <a:lnTo>
                    <a:pt x="51" y="75"/>
                  </a:lnTo>
                  <a:lnTo>
                    <a:pt x="52" y="76"/>
                  </a:lnTo>
                  <a:lnTo>
                    <a:pt x="55" y="77"/>
                  </a:lnTo>
                  <a:lnTo>
                    <a:pt x="55" y="79"/>
                  </a:lnTo>
                  <a:lnTo>
                    <a:pt x="29" y="79"/>
                  </a:lnTo>
                  <a:lnTo>
                    <a:pt x="29" y="77"/>
                  </a:lnTo>
                  <a:lnTo>
                    <a:pt x="31" y="76"/>
                  </a:lnTo>
                  <a:lnTo>
                    <a:pt x="33" y="74"/>
                  </a:lnTo>
                  <a:lnTo>
                    <a:pt x="34" y="73"/>
                  </a:lnTo>
                  <a:lnTo>
                    <a:pt x="34" y="70"/>
                  </a:lnTo>
                  <a:lnTo>
                    <a:pt x="34" y="67"/>
                  </a:lnTo>
                  <a:lnTo>
                    <a:pt x="34" y="44"/>
                  </a:lnTo>
                  <a:lnTo>
                    <a:pt x="34" y="40"/>
                  </a:lnTo>
                  <a:lnTo>
                    <a:pt x="34" y="37"/>
                  </a:lnTo>
                  <a:lnTo>
                    <a:pt x="34" y="36"/>
                  </a:lnTo>
                  <a:lnTo>
                    <a:pt x="33" y="34"/>
                  </a:lnTo>
                  <a:lnTo>
                    <a:pt x="32" y="33"/>
                  </a:lnTo>
                  <a:lnTo>
                    <a:pt x="31" y="33"/>
                  </a:lnTo>
                  <a:lnTo>
                    <a:pt x="29" y="32"/>
                  </a:lnTo>
                  <a:lnTo>
                    <a:pt x="27" y="33"/>
                  </a:lnTo>
                  <a:lnTo>
                    <a:pt x="25" y="34"/>
                  </a:lnTo>
                  <a:lnTo>
                    <a:pt x="23" y="36"/>
                  </a:lnTo>
                  <a:lnTo>
                    <a:pt x="21" y="39"/>
                  </a:lnTo>
                  <a:lnTo>
                    <a:pt x="21" y="67"/>
                  </a:lnTo>
                  <a:lnTo>
                    <a:pt x="21" y="70"/>
                  </a:lnTo>
                  <a:lnTo>
                    <a:pt x="21" y="73"/>
                  </a:lnTo>
                  <a:lnTo>
                    <a:pt x="21" y="74"/>
                  </a:lnTo>
                  <a:lnTo>
                    <a:pt x="23" y="76"/>
                  </a:lnTo>
                  <a:lnTo>
                    <a:pt x="25" y="77"/>
                  </a:lnTo>
                  <a:lnTo>
                    <a:pt x="25" y="79"/>
                  </a:lnTo>
                  <a:lnTo>
                    <a:pt x="0" y="79"/>
                  </a:lnTo>
                  <a:lnTo>
                    <a:pt x="0" y="77"/>
                  </a:lnTo>
                  <a:lnTo>
                    <a:pt x="2" y="76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4" y="70"/>
                  </a:lnTo>
                  <a:lnTo>
                    <a:pt x="5" y="67"/>
                  </a:lnTo>
                  <a:lnTo>
                    <a:pt x="5" y="13"/>
                  </a:lnTo>
                  <a:lnTo>
                    <a:pt x="4" y="9"/>
                  </a:lnTo>
                  <a:lnTo>
                    <a:pt x="4" y="6"/>
                  </a:lnTo>
                  <a:lnTo>
                    <a:pt x="4" y="5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283"/>
            <p:cNvSpPr>
              <a:spLocks noChangeAspect="1" noEditPoints="1"/>
            </p:cNvSpPr>
            <p:nvPr/>
          </p:nvSpPr>
          <p:spPr bwMode="auto">
            <a:xfrm>
              <a:off x="2864" y="1418"/>
              <a:ext cx="61" cy="66"/>
            </a:xfrm>
            <a:custGeom>
              <a:avLst/>
              <a:gdLst>
                <a:gd name="T0" fmla="*/ 30 w 51"/>
                <a:gd name="T1" fmla="*/ 0 h 55"/>
                <a:gd name="T2" fmla="*/ 36 w 51"/>
                <a:gd name="T3" fmla="*/ 0 h 55"/>
                <a:gd name="T4" fmla="*/ 41 w 51"/>
                <a:gd name="T5" fmla="*/ 1 h 55"/>
                <a:gd name="T6" fmla="*/ 47 w 51"/>
                <a:gd name="T7" fmla="*/ 4 h 55"/>
                <a:gd name="T8" fmla="*/ 50 w 51"/>
                <a:gd name="T9" fmla="*/ 7 h 55"/>
                <a:gd name="T10" fmla="*/ 54 w 51"/>
                <a:gd name="T11" fmla="*/ 11 h 55"/>
                <a:gd name="T12" fmla="*/ 57 w 51"/>
                <a:gd name="T13" fmla="*/ 16 h 55"/>
                <a:gd name="T14" fmla="*/ 60 w 51"/>
                <a:gd name="T15" fmla="*/ 22 h 55"/>
                <a:gd name="T16" fmla="*/ 61 w 51"/>
                <a:gd name="T17" fmla="*/ 28 h 55"/>
                <a:gd name="T18" fmla="*/ 61 w 51"/>
                <a:gd name="T19" fmla="*/ 34 h 55"/>
                <a:gd name="T20" fmla="*/ 60 w 51"/>
                <a:gd name="T21" fmla="*/ 46 h 55"/>
                <a:gd name="T22" fmla="*/ 54 w 51"/>
                <a:gd name="T23" fmla="*/ 55 h 55"/>
                <a:gd name="T24" fmla="*/ 44 w 51"/>
                <a:gd name="T25" fmla="*/ 64 h 55"/>
                <a:gd name="T26" fmla="*/ 30 w 51"/>
                <a:gd name="T27" fmla="*/ 66 h 55"/>
                <a:gd name="T28" fmla="*/ 17 w 51"/>
                <a:gd name="T29" fmla="*/ 64 h 55"/>
                <a:gd name="T30" fmla="*/ 7 w 51"/>
                <a:gd name="T31" fmla="*/ 56 h 55"/>
                <a:gd name="T32" fmla="*/ 1 w 51"/>
                <a:gd name="T33" fmla="*/ 46 h 55"/>
                <a:gd name="T34" fmla="*/ 0 w 51"/>
                <a:gd name="T35" fmla="*/ 34 h 55"/>
                <a:gd name="T36" fmla="*/ 1 w 51"/>
                <a:gd name="T37" fmla="*/ 20 h 55"/>
                <a:gd name="T38" fmla="*/ 7 w 51"/>
                <a:gd name="T39" fmla="*/ 10 h 55"/>
                <a:gd name="T40" fmla="*/ 18 w 51"/>
                <a:gd name="T41" fmla="*/ 2 h 55"/>
                <a:gd name="T42" fmla="*/ 30 w 51"/>
                <a:gd name="T43" fmla="*/ 0 h 55"/>
                <a:gd name="T44" fmla="*/ 30 w 51"/>
                <a:gd name="T45" fmla="*/ 5 h 55"/>
                <a:gd name="T46" fmla="*/ 26 w 51"/>
                <a:gd name="T47" fmla="*/ 5 h 55"/>
                <a:gd name="T48" fmla="*/ 24 w 51"/>
                <a:gd name="T49" fmla="*/ 7 h 55"/>
                <a:gd name="T50" fmla="*/ 22 w 51"/>
                <a:gd name="T51" fmla="*/ 10 h 55"/>
                <a:gd name="T52" fmla="*/ 20 w 51"/>
                <a:gd name="T53" fmla="*/ 13 h 55"/>
                <a:gd name="T54" fmla="*/ 19 w 51"/>
                <a:gd name="T55" fmla="*/ 17 h 55"/>
                <a:gd name="T56" fmla="*/ 19 w 51"/>
                <a:gd name="T57" fmla="*/ 26 h 55"/>
                <a:gd name="T58" fmla="*/ 19 w 51"/>
                <a:gd name="T59" fmla="*/ 38 h 55"/>
                <a:gd name="T60" fmla="*/ 19 w 51"/>
                <a:gd name="T61" fmla="*/ 46 h 55"/>
                <a:gd name="T62" fmla="*/ 19 w 51"/>
                <a:gd name="T63" fmla="*/ 52 h 55"/>
                <a:gd name="T64" fmla="*/ 22 w 51"/>
                <a:gd name="T65" fmla="*/ 56 h 55"/>
                <a:gd name="T66" fmla="*/ 24 w 51"/>
                <a:gd name="T67" fmla="*/ 59 h 55"/>
                <a:gd name="T68" fmla="*/ 26 w 51"/>
                <a:gd name="T69" fmla="*/ 61 h 55"/>
                <a:gd name="T70" fmla="*/ 30 w 51"/>
                <a:gd name="T71" fmla="*/ 62 h 55"/>
                <a:gd name="T72" fmla="*/ 33 w 51"/>
                <a:gd name="T73" fmla="*/ 61 h 55"/>
                <a:gd name="T74" fmla="*/ 36 w 51"/>
                <a:gd name="T75" fmla="*/ 60 h 55"/>
                <a:gd name="T76" fmla="*/ 38 w 51"/>
                <a:gd name="T77" fmla="*/ 58 h 55"/>
                <a:gd name="T78" fmla="*/ 41 w 51"/>
                <a:gd name="T79" fmla="*/ 54 h 55"/>
                <a:gd name="T80" fmla="*/ 42 w 51"/>
                <a:gd name="T81" fmla="*/ 44 h 55"/>
                <a:gd name="T82" fmla="*/ 42 w 51"/>
                <a:gd name="T83" fmla="*/ 28 h 55"/>
                <a:gd name="T84" fmla="*/ 42 w 51"/>
                <a:gd name="T85" fmla="*/ 20 h 55"/>
                <a:gd name="T86" fmla="*/ 42 w 51"/>
                <a:gd name="T87" fmla="*/ 16 h 55"/>
                <a:gd name="T88" fmla="*/ 41 w 51"/>
                <a:gd name="T89" fmla="*/ 12 h 55"/>
                <a:gd name="T90" fmla="*/ 38 w 51"/>
                <a:gd name="T91" fmla="*/ 8 h 55"/>
                <a:gd name="T92" fmla="*/ 36 w 51"/>
                <a:gd name="T93" fmla="*/ 6 h 55"/>
                <a:gd name="T94" fmla="*/ 33 w 51"/>
                <a:gd name="T95" fmla="*/ 5 h 55"/>
                <a:gd name="T96" fmla="*/ 30 w 51"/>
                <a:gd name="T97" fmla="*/ 5 h 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1" h="55">
                  <a:moveTo>
                    <a:pt x="25" y="0"/>
                  </a:moveTo>
                  <a:lnTo>
                    <a:pt x="30" y="0"/>
                  </a:lnTo>
                  <a:lnTo>
                    <a:pt x="34" y="1"/>
                  </a:lnTo>
                  <a:lnTo>
                    <a:pt x="39" y="3"/>
                  </a:lnTo>
                  <a:lnTo>
                    <a:pt x="42" y="6"/>
                  </a:lnTo>
                  <a:lnTo>
                    <a:pt x="45" y="9"/>
                  </a:lnTo>
                  <a:lnTo>
                    <a:pt x="48" y="13"/>
                  </a:lnTo>
                  <a:lnTo>
                    <a:pt x="50" y="18"/>
                  </a:lnTo>
                  <a:lnTo>
                    <a:pt x="51" y="23"/>
                  </a:lnTo>
                  <a:lnTo>
                    <a:pt x="51" y="28"/>
                  </a:lnTo>
                  <a:lnTo>
                    <a:pt x="50" y="38"/>
                  </a:lnTo>
                  <a:lnTo>
                    <a:pt x="45" y="46"/>
                  </a:lnTo>
                  <a:lnTo>
                    <a:pt x="37" y="53"/>
                  </a:lnTo>
                  <a:lnTo>
                    <a:pt x="25" y="55"/>
                  </a:lnTo>
                  <a:lnTo>
                    <a:pt x="14" y="53"/>
                  </a:lnTo>
                  <a:lnTo>
                    <a:pt x="6" y="47"/>
                  </a:lnTo>
                  <a:lnTo>
                    <a:pt x="1" y="38"/>
                  </a:lnTo>
                  <a:lnTo>
                    <a:pt x="0" y="28"/>
                  </a:lnTo>
                  <a:lnTo>
                    <a:pt x="1" y="17"/>
                  </a:lnTo>
                  <a:lnTo>
                    <a:pt x="6" y="8"/>
                  </a:lnTo>
                  <a:lnTo>
                    <a:pt x="15" y="2"/>
                  </a:lnTo>
                  <a:lnTo>
                    <a:pt x="25" y="0"/>
                  </a:lnTo>
                  <a:close/>
                  <a:moveTo>
                    <a:pt x="25" y="4"/>
                  </a:moveTo>
                  <a:lnTo>
                    <a:pt x="22" y="4"/>
                  </a:lnTo>
                  <a:lnTo>
                    <a:pt x="20" y="6"/>
                  </a:lnTo>
                  <a:lnTo>
                    <a:pt x="18" y="8"/>
                  </a:lnTo>
                  <a:lnTo>
                    <a:pt x="17" y="11"/>
                  </a:lnTo>
                  <a:lnTo>
                    <a:pt x="16" y="14"/>
                  </a:lnTo>
                  <a:lnTo>
                    <a:pt x="16" y="22"/>
                  </a:lnTo>
                  <a:lnTo>
                    <a:pt x="16" y="32"/>
                  </a:lnTo>
                  <a:lnTo>
                    <a:pt x="16" y="38"/>
                  </a:lnTo>
                  <a:lnTo>
                    <a:pt x="16" y="43"/>
                  </a:lnTo>
                  <a:lnTo>
                    <a:pt x="18" y="47"/>
                  </a:lnTo>
                  <a:lnTo>
                    <a:pt x="20" y="49"/>
                  </a:lnTo>
                  <a:lnTo>
                    <a:pt x="22" y="51"/>
                  </a:lnTo>
                  <a:lnTo>
                    <a:pt x="25" y="52"/>
                  </a:lnTo>
                  <a:lnTo>
                    <a:pt x="28" y="51"/>
                  </a:lnTo>
                  <a:lnTo>
                    <a:pt x="30" y="50"/>
                  </a:lnTo>
                  <a:lnTo>
                    <a:pt x="32" y="48"/>
                  </a:lnTo>
                  <a:lnTo>
                    <a:pt x="34" y="45"/>
                  </a:lnTo>
                  <a:lnTo>
                    <a:pt x="35" y="37"/>
                  </a:lnTo>
                  <a:lnTo>
                    <a:pt x="35" y="23"/>
                  </a:lnTo>
                  <a:lnTo>
                    <a:pt x="35" y="17"/>
                  </a:lnTo>
                  <a:lnTo>
                    <a:pt x="35" y="13"/>
                  </a:lnTo>
                  <a:lnTo>
                    <a:pt x="34" y="10"/>
                  </a:lnTo>
                  <a:lnTo>
                    <a:pt x="32" y="7"/>
                  </a:lnTo>
                  <a:lnTo>
                    <a:pt x="30" y="5"/>
                  </a:lnTo>
                  <a:lnTo>
                    <a:pt x="28" y="4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284"/>
            <p:cNvSpPr>
              <a:spLocks noChangeAspect="1"/>
            </p:cNvSpPr>
            <p:nvPr/>
          </p:nvSpPr>
          <p:spPr bwMode="auto">
            <a:xfrm>
              <a:off x="2936" y="1420"/>
              <a:ext cx="66" cy="64"/>
            </a:xfrm>
            <a:custGeom>
              <a:avLst/>
              <a:gdLst>
                <a:gd name="T0" fmla="*/ 60 w 55"/>
                <a:gd name="T1" fmla="*/ 0 h 54"/>
                <a:gd name="T2" fmla="*/ 60 w 55"/>
                <a:gd name="T3" fmla="*/ 49 h 54"/>
                <a:gd name="T4" fmla="*/ 60 w 55"/>
                <a:gd name="T5" fmla="*/ 52 h 54"/>
                <a:gd name="T6" fmla="*/ 61 w 55"/>
                <a:gd name="T7" fmla="*/ 56 h 54"/>
                <a:gd name="T8" fmla="*/ 61 w 55"/>
                <a:gd name="T9" fmla="*/ 58 h 54"/>
                <a:gd name="T10" fmla="*/ 64 w 55"/>
                <a:gd name="T11" fmla="*/ 59 h 54"/>
                <a:gd name="T12" fmla="*/ 66 w 55"/>
                <a:gd name="T13" fmla="*/ 60 h 54"/>
                <a:gd name="T14" fmla="*/ 66 w 55"/>
                <a:gd name="T15" fmla="*/ 63 h 54"/>
                <a:gd name="T16" fmla="*/ 41 w 55"/>
                <a:gd name="T17" fmla="*/ 63 h 54"/>
                <a:gd name="T18" fmla="*/ 41 w 55"/>
                <a:gd name="T19" fmla="*/ 55 h 54"/>
                <a:gd name="T20" fmla="*/ 36 w 55"/>
                <a:gd name="T21" fmla="*/ 59 h 54"/>
                <a:gd name="T22" fmla="*/ 32 w 55"/>
                <a:gd name="T23" fmla="*/ 62 h 54"/>
                <a:gd name="T24" fmla="*/ 28 w 55"/>
                <a:gd name="T25" fmla="*/ 64 h 54"/>
                <a:gd name="T26" fmla="*/ 22 w 55"/>
                <a:gd name="T27" fmla="*/ 64 h 54"/>
                <a:gd name="T28" fmla="*/ 17 w 55"/>
                <a:gd name="T29" fmla="*/ 64 h 54"/>
                <a:gd name="T30" fmla="*/ 12 w 55"/>
                <a:gd name="T31" fmla="*/ 62 h 54"/>
                <a:gd name="T32" fmla="*/ 10 w 55"/>
                <a:gd name="T33" fmla="*/ 58 h 54"/>
                <a:gd name="T34" fmla="*/ 7 w 55"/>
                <a:gd name="T35" fmla="*/ 53 h 54"/>
                <a:gd name="T36" fmla="*/ 6 w 55"/>
                <a:gd name="T37" fmla="*/ 50 h 54"/>
                <a:gd name="T38" fmla="*/ 6 w 55"/>
                <a:gd name="T39" fmla="*/ 45 h 54"/>
                <a:gd name="T40" fmla="*/ 6 w 55"/>
                <a:gd name="T41" fmla="*/ 39 h 54"/>
                <a:gd name="T42" fmla="*/ 6 w 55"/>
                <a:gd name="T43" fmla="*/ 14 h 54"/>
                <a:gd name="T44" fmla="*/ 6 w 55"/>
                <a:gd name="T45" fmla="*/ 11 h 54"/>
                <a:gd name="T46" fmla="*/ 5 w 55"/>
                <a:gd name="T47" fmla="*/ 7 h 54"/>
                <a:gd name="T48" fmla="*/ 5 w 55"/>
                <a:gd name="T49" fmla="*/ 6 h 54"/>
                <a:gd name="T50" fmla="*/ 2 w 55"/>
                <a:gd name="T51" fmla="*/ 4 h 54"/>
                <a:gd name="T52" fmla="*/ 0 w 55"/>
                <a:gd name="T53" fmla="*/ 4 h 54"/>
                <a:gd name="T54" fmla="*/ 0 w 55"/>
                <a:gd name="T55" fmla="*/ 0 h 54"/>
                <a:gd name="T56" fmla="*/ 25 w 55"/>
                <a:gd name="T57" fmla="*/ 0 h 54"/>
                <a:gd name="T58" fmla="*/ 25 w 55"/>
                <a:gd name="T59" fmla="*/ 43 h 54"/>
                <a:gd name="T60" fmla="*/ 25 w 55"/>
                <a:gd name="T61" fmla="*/ 47 h 54"/>
                <a:gd name="T62" fmla="*/ 25 w 55"/>
                <a:gd name="T63" fmla="*/ 50 h 54"/>
                <a:gd name="T64" fmla="*/ 25 w 55"/>
                <a:gd name="T65" fmla="*/ 52 h 54"/>
                <a:gd name="T66" fmla="*/ 26 w 55"/>
                <a:gd name="T67" fmla="*/ 53 h 54"/>
                <a:gd name="T68" fmla="*/ 28 w 55"/>
                <a:gd name="T69" fmla="*/ 55 h 54"/>
                <a:gd name="T70" fmla="*/ 29 w 55"/>
                <a:gd name="T71" fmla="*/ 56 h 54"/>
                <a:gd name="T72" fmla="*/ 30 w 55"/>
                <a:gd name="T73" fmla="*/ 56 h 54"/>
                <a:gd name="T74" fmla="*/ 32 w 55"/>
                <a:gd name="T75" fmla="*/ 56 h 54"/>
                <a:gd name="T76" fmla="*/ 35 w 55"/>
                <a:gd name="T77" fmla="*/ 55 h 54"/>
                <a:gd name="T78" fmla="*/ 37 w 55"/>
                <a:gd name="T79" fmla="*/ 52 h 54"/>
                <a:gd name="T80" fmla="*/ 41 w 55"/>
                <a:gd name="T81" fmla="*/ 47 h 54"/>
                <a:gd name="T82" fmla="*/ 41 w 55"/>
                <a:gd name="T83" fmla="*/ 14 h 54"/>
                <a:gd name="T84" fmla="*/ 41 w 55"/>
                <a:gd name="T85" fmla="*/ 11 h 54"/>
                <a:gd name="T86" fmla="*/ 41 w 55"/>
                <a:gd name="T87" fmla="*/ 7 h 54"/>
                <a:gd name="T88" fmla="*/ 40 w 55"/>
                <a:gd name="T89" fmla="*/ 6 h 54"/>
                <a:gd name="T90" fmla="*/ 38 w 55"/>
                <a:gd name="T91" fmla="*/ 4 h 54"/>
                <a:gd name="T92" fmla="*/ 35 w 55"/>
                <a:gd name="T93" fmla="*/ 4 h 54"/>
                <a:gd name="T94" fmla="*/ 35 w 55"/>
                <a:gd name="T95" fmla="*/ 0 h 54"/>
                <a:gd name="T96" fmla="*/ 60 w 55"/>
                <a:gd name="T97" fmla="*/ 0 h 5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5" h="54">
                  <a:moveTo>
                    <a:pt x="50" y="0"/>
                  </a:moveTo>
                  <a:lnTo>
                    <a:pt x="50" y="41"/>
                  </a:lnTo>
                  <a:lnTo>
                    <a:pt x="50" y="44"/>
                  </a:lnTo>
                  <a:lnTo>
                    <a:pt x="51" y="47"/>
                  </a:lnTo>
                  <a:lnTo>
                    <a:pt x="51" y="49"/>
                  </a:lnTo>
                  <a:lnTo>
                    <a:pt x="53" y="50"/>
                  </a:lnTo>
                  <a:lnTo>
                    <a:pt x="55" y="51"/>
                  </a:lnTo>
                  <a:lnTo>
                    <a:pt x="55" y="53"/>
                  </a:lnTo>
                  <a:lnTo>
                    <a:pt x="34" y="53"/>
                  </a:lnTo>
                  <a:lnTo>
                    <a:pt x="34" y="46"/>
                  </a:lnTo>
                  <a:lnTo>
                    <a:pt x="30" y="50"/>
                  </a:lnTo>
                  <a:lnTo>
                    <a:pt x="27" y="52"/>
                  </a:lnTo>
                  <a:lnTo>
                    <a:pt x="23" y="54"/>
                  </a:lnTo>
                  <a:lnTo>
                    <a:pt x="18" y="54"/>
                  </a:lnTo>
                  <a:lnTo>
                    <a:pt x="14" y="54"/>
                  </a:lnTo>
                  <a:lnTo>
                    <a:pt x="10" y="52"/>
                  </a:lnTo>
                  <a:lnTo>
                    <a:pt x="8" y="49"/>
                  </a:lnTo>
                  <a:lnTo>
                    <a:pt x="6" y="45"/>
                  </a:lnTo>
                  <a:lnTo>
                    <a:pt x="5" y="42"/>
                  </a:lnTo>
                  <a:lnTo>
                    <a:pt x="5" y="38"/>
                  </a:lnTo>
                  <a:lnTo>
                    <a:pt x="5" y="33"/>
                  </a:lnTo>
                  <a:lnTo>
                    <a:pt x="5" y="12"/>
                  </a:lnTo>
                  <a:lnTo>
                    <a:pt x="5" y="9"/>
                  </a:lnTo>
                  <a:lnTo>
                    <a:pt x="4" y="6"/>
                  </a:lnTo>
                  <a:lnTo>
                    <a:pt x="4" y="5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36"/>
                  </a:lnTo>
                  <a:lnTo>
                    <a:pt x="21" y="40"/>
                  </a:lnTo>
                  <a:lnTo>
                    <a:pt x="21" y="42"/>
                  </a:lnTo>
                  <a:lnTo>
                    <a:pt x="21" y="44"/>
                  </a:lnTo>
                  <a:lnTo>
                    <a:pt x="22" y="45"/>
                  </a:lnTo>
                  <a:lnTo>
                    <a:pt x="23" y="46"/>
                  </a:lnTo>
                  <a:lnTo>
                    <a:pt x="24" y="47"/>
                  </a:lnTo>
                  <a:lnTo>
                    <a:pt x="25" y="47"/>
                  </a:lnTo>
                  <a:lnTo>
                    <a:pt x="27" y="47"/>
                  </a:lnTo>
                  <a:lnTo>
                    <a:pt x="29" y="46"/>
                  </a:lnTo>
                  <a:lnTo>
                    <a:pt x="31" y="44"/>
                  </a:lnTo>
                  <a:lnTo>
                    <a:pt x="34" y="40"/>
                  </a:lnTo>
                  <a:lnTo>
                    <a:pt x="34" y="12"/>
                  </a:lnTo>
                  <a:lnTo>
                    <a:pt x="34" y="9"/>
                  </a:lnTo>
                  <a:lnTo>
                    <a:pt x="34" y="6"/>
                  </a:lnTo>
                  <a:lnTo>
                    <a:pt x="33" y="5"/>
                  </a:lnTo>
                  <a:lnTo>
                    <a:pt x="32" y="3"/>
                  </a:lnTo>
                  <a:lnTo>
                    <a:pt x="29" y="3"/>
                  </a:lnTo>
                  <a:lnTo>
                    <a:pt x="29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285"/>
            <p:cNvSpPr>
              <a:spLocks noChangeAspect="1"/>
            </p:cNvSpPr>
            <p:nvPr/>
          </p:nvSpPr>
          <p:spPr bwMode="auto">
            <a:xfrm>
              <a:off x="3010" y="1396"/>
              <a:ext cx="43" cy="88"/>
            </a:xfrm>
            <a:custGeom>
              <a:avLst/>
              <a:gdLst>
                <a:gd name="T0" fmla="*/ 29 w 36"/>
                <a:gd name="T1" fmla="*/ 0 h 74"/>
                <a:gd name="T2" fmla="*/ 29 w 36"/>
                <a:gd name="T3" fmla="*/ 24 h 74"/>
                <a:gd name="T4" fmla="*/ 43 w 36"/>
                <a:gd name="T5" fmla="*/ 24 h 74"/>
                <a:gd name="T6" fmla="*/ 43 w 36"/>
                <a:gd name="T7" fmla="*/ 31 h 74"/>
                <a:gd name="T8" fmla="*/ 29 w 36"/>
                <a:gd name="T9" fmla="*/ 31 h 74"/>
                <a:gd name="T10" fmla="*/ 29 w 36"/>
                <a:gd name="T11" fmla="*/ 69 h 74"/>
                <a:gd name="T12" fmla="*/ 29 w 36"/>
                <a:gd name="T13" fmla="*/ 74 h 74"/>
                <a:gd name="T14" fmla="*/ 29 w 36"/>
                <a:gd name="T15" fmla="*/ 76 h 74"/>
                <a:gd name="T16" fmla="*/ 30 w 36"/>
                <a:gd name="T17" fmla="*/ 77 h 74"/>
                <a:gd name="T18" fmla="*/ 30 w 36"/>
                <a:gd name="T19" fmla="*/ 78 h 74"/>
                <a:gd name="T20" fmla="*/ 31 w 36"/>
                <a:gd name="T21" fmla="*/ 80 h 74"/>
                <a:gd name="T22" fmla="*/ 32 w 36"/>
                <a:gd name="T23" fmla="*/ 80 h 74"/>
                <a:gd name="T24" fmla="*/ 35 w 36"/>
                <a:gd name="T25" fmla="*/ 78 h 74"/>
                <a:gd name="T26" fmla="*/ 37 w 36"/>
                <a:gd name="T27" fmla="*/ 77 h 74"/>
                <a:gd name="T28" fmla="*/ 39 w 36"/>
                <a:gd name="T29" fmla="*/ 74 h 74"/>
                <a:gd name="T30" fmla="*/ 42 w 36"/>
                <a:gd name="T31" fmla="*/ 75 h 74"/>
                <a:gd name="T32" fmla="*/ 39 w 36"/>
                <a:gd name="T33" fmla="*/ 80 h 74"/>
                <a:gd name="T34" fmla="*/ 36 w 36"/>
                <a:gd name="T35" fmla="*/ 83 h 74"/>
                <a:gd name="T36" fmla="*/ 33 w 36"/>
                <a:gd name="T37" fmla="*/ 86 h 74"/>
                <a:gd name="T38" fmla="*/ 29 w 36"/>
                <a:gd name="T39" fmla="*/ 88 h 74"/>
                <a:gd name="T40" fmla="*/ 25 w 36"/>
                <a:gd name="T41" fmla="*/ 88 h 74"/>
                <a:gd name="T42" fmla="*/ 22 w 36"/>
                <a:gd name="T43" fmla="*/ 88 h 74"/>
                <a:gd name="T44" fmla="*/ 18 w 36"/>
                <a:gd name="T45" fmla="*/ 87 h 74"/>
                <a:gd name="T46" fmla="*/ 16 w 36"/>
                <a:gd name="T47" fmla="*/ 84 h 74"/>
                <a:gd name="T48" fmla="*/ 12 w 36"/>
                <a:gd name="T49" fmla="*/ 81 h 74"/>
                <a:gd name="T50" fmla="*/ 10 w 36"/>
                <a:gd name="T51" fmla="*/ 77 h 74"/>
                <a:gd name="T52" fmla="*/ 10 w 36"/>
                <a:gd name="T53" fmla="*/ 75 h 74"/>
                <a:gd name="T54" fmla="*/ 10 w 36"/>
                <a:gd name="T55" fmla="*/ 71 h 74"/>
                <a:gd name="T56" fmla="*/ 10 w 36"/>
                <a:gd name="T57" fmla="*/ 65 h 74"/>
                <a:gd name="T58" fmla="*/ 10 w 36"/>
                <a:gd name="T59" fmla="*/ 31 h 74"/>
                <a:gd name="T60" fmla="*/ 0 w 36"/>
                <a:gd name="T61" fmla="*/ 31 h 74"/>
                <a:gd name="T62" fmla="*/ 0 w 36"/>
                <a:gd name="T63" fmla="*/ 29 h 74"/>
                <a:gd name="T64" fmla="*/ 8 w 36"/>
                <a:gd name="T65" fmla="*/ 23 h 74"/>
                <a:gd name="T66" fmla="*/ 16 w 36"/>
                <a:gd name="T67" fmla="*/ 15 h 74"/>
                <a:gd name="T68" fmla="*/ 22 w 36"/>
                <a:gd name="T69" fmla="*/ 8 h 74"/>
                <a:gd name="T70" fmla="*/ 26 w 36"/>
                <a:gd name="T71" fmla="*/ 0 h 74"/>
                <a:gd name="T72" fmla="*/ 29 w 36"/>
                <a:gd name="T73" fmla="*/ 0 h 7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6" h="74">
                  <a:moveTo>
                    <a:pt x="24" y="0"/>
                  </a:moveTo>
                  <a:lnTo>
                    <a:pt x="24" y="20"/>
                  </a:lnTo>
                  <a:lnTo>
                    <a:pt x="36" y="20"/>
                  </a:lnTo>
                  <a:lnTo>
                    <a:pt x="36" y="26"/>
                  </a:lnTo>
                  <a:lnTo>
                    <a:pt x="24" y="26"/>
                  </a:lnTo>
                  <a:lnTo>
                    <a:pt x="24" y="58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5" y="65"/>
                  </a:lnTo>
                  <a:lnTo>
                    <a:pt x="25" y="66"/>
                  </a:lnTo>
                  <a:lnTo>
                    <a:pt x="26" y="67"/>
                  </a:lnTo>
                  <a:lnTo>
                    <a:pt x="27" y="67"/>
                  </a:lnTo>
                  <a:lnTo>
                    <a:pt x="29" y="66"/>
                  </a:lnTo>
                  <a:lnTo>
                    <a:pt x="31" y="65"/>
                  </a:lnTo>
                  <a:lnTo>
                    <a:pt x="33" y="62"/>
                  </a:lnTo>
                  <a:lnTo>
                    <a:pt x="35" y="63"/>
                  </a:lnTo>
                  <a:lnTo>
                    <a:pt x="33" y="67"/>
                  </a:lnTo>
                  <a:lnTo>
                    <a:pt x="30" y="70"/>
                  </a:lnTo>
                  <a:lnTo>
                    <a:pt x="28" y="72"/>
                  </a:lnTo>
                  <a:lnTo>
                    <a:pt x="24" y="74"/>
                  </a:lnTo>
                  <a:lnTo>
                    <a:pt x="21" y="74"/>
                  </a:lnTo>
                  <a:lnTo>
                    <a:pt x="18" y="74"/>
                  </a:lnTo>
                  <a:lnTo>
                    <a:pt x="15" y="73"/>
                  </a:lnTo>
                  <a:lnTo>
                    <a:pt x="13" y="71"/>
                  </a:lnTo>
                  <a:lnTo>
                    <a:pt x="10" y="68"/>
                  </a:lnTo>
                  <a:lnTo>
                    <a:pt x="8" y="65"/>
                  </a:lnTo>
                  <a:lnTo>
                    <a:pt x="8" y="63"/>
                  </a:lnTo>
                  <a:lnTo>
                    <a:pt x="8" y="60"/>
                  </a:lnTo>
                  <a:lnTo>
                    <a:pt x="8" y="55"/>
                  </a:lnTo>
                  <a:lnTo>
                    <a:pt x="8" y="26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7" y="19"/>
                  </a:lnTo>
                  <a:lnTo>
                    <a:pt x="13" y="13"/>
                  </a:lnTo>
                  <a:lnTo>
                    <a:pt x="18" y="7"/>
                  </a:lnTo>
                  <a:lnTo>
                    <a:pt x="22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286"/>
            <p:cNvSpPr>
              <a:spLocks noChangeAspect="1"/>
            </p:cNvSpPr>
            <p:nvPr/>
          </p:nvSpPr>
          <p:spPr bwMode="auto">
            <a:xfrm>
              <a:off x="3093" y="1388"/>
              <a:ext cx="89" cy="95"/>
            </a:xfrm>
            <a:custGeom>
              <a:avLst/>
              <a:gdLst>
                <a:gd name="T0" fmla="*/ 83 w 74"/>
                <a:gd name="T1" fmla="*/ 0 h 79"/>
                <a:gd name="T2" fmla="*/ 28 w 74"/>
                <a:gd name="T3" fmla="*/ 89 h 79"/>
                <a:gd name="T4" fmla="*/ 46 w 74"/>
                <a:gd name="T5" fmla="*/ 89 h 79"/>
                <a:gd name="T6" fmla="*/ 54 w 74"/>
                <a:gd name="T7" fmla="*/ 89 h 79"/>
                <a:gd name="T8" fmla="*/ 60 w 74"/>
                <a:gd name="T9" fmla="*/ 89 h 79"/>
                <a:gd name="T10" fmla="*/ 64 w 74"/>
                <a:gd name="T11" fmla="*/ 88 h 79"/>
                <a:gd name="T12" fmla="*/ 69 w 74"/>
                <a:gd name="T13" fmla="*/ 85 h 79"/>
                <a:gd name="T14" fmla="*/ 73 w 74"/>
                <a:gd name="T15" fmla="*/ 83 h 79"/>
                <a:gd name="T16" fmla="*/ 78 w 74"/>
                <a:gd name="T17" fmla="*/ 78 h 79"/>
                <a:gd name="T18" fmla="*/ 82 w 74"/>
                <a:gd name="T19" fmla="*/ 73 h 79"/>
                <a:gd name="T20" fmla="*/ 84 w 74"/>
                <a:gd name="T21" fmla="*/ 67 h 79"/>
                <a:gd name="T22" fmla="*/ 87 w 74"/>
                <a:gd name="T23" fmla="*/ 61 h 79"/>
                <a:gd name="T24" fmla="*/ 89 w 74"/>
                <a:gd name="T25" fmla="*/ 61 h 79"/>
                <a:gd name="T26" fmla="*/ 85 w 74"/>
                <a:gd name="T27" fmla="*/ 95 h 79"/>
                <a:gd name="T28" fmla="*/ 0 w 74"/>
                <a:gd name="T29" fmla="*/ 95 h 79"/>
                <a:gd name="T30" fmla="*/ 55 w 74"/>
                <a:gd name="T31" fmla="*/ 6 h 79"/>
                <a:gd name="T32" fmla="*/ 42 w 74"/>
                <a:gd name="T33" fmla="*/ 6 h 79"/>
                <a:gd name="T34" fmla="*/ 37 w 74"/>
                <a:gd name="T35" fmla="*/ 6 h 79"/>
                <a:gd name="T36" fmla="*/ 34 w 74"/>
                <a:gd name="T37" fmla="*/ 6 h 79"/>
                <a:gd name="T38" fmla="*/ 31 w 74"/>
                <a:gd name="T39" fmla="*/ 7 h 79"/>
                <a:gd name="T40" fmla="*/ 26 w 74"/>
                <a:gd name="T41" fmla="*/ 8 h 79"/>
                <a:gd name="T42" fmla="*/ 22 w 74"/>
                <a:gd name="T43" fmla="*/ 11 h 79"/>
                <a:gd name="T44" fmla="*/ 18 w 74"/>
                <a:gd name="T45" fmla="*/ 13 h 79"/>
                <a:gd name="T46" fmla="*/ 14 w 74"/>
                <a:gd name="T47" fmla="*/ 18 h 79"/>
                <a:gd name="T48" fmla="*/ 12 w 74"/>
                <a:gd name="T49" fmla="*/ 23 h 79"/>
                <a:gd name="T50" fmla="*/ 11 w 74"/>
                <a:gd name="T51" fmla="*/ 29 h 79"/>
                <a:gd name="T52" fmla="*/ 7 w 74"/>
                <a:gd name="T53" fmla="*/ 29 h 79"/>
                <a:gd name="T54" fmla="*/ 10 w 74"/>
                <a:gd name="T55" fmla="*/ 0 h 79"/>
                <a:gd name="T56" fmla="*/ 83 w 74"/>
                <a:gd name="T57" fmla="*/ 0 h 7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74" h="79">
                  <a:moveTo>
                    <a:pt x="69" y="0"/>
                  </a:moveTo>
                  <a:lnTo>
                    <a:pt x="23" y="74"/>
                  </a:lnTo>
                  <a:lnTo>
                    <a:pt x="38" y="74"/>
                  </a:lnTo>
                  <a:lnTo>
                    <a:pt x="45" y="74"/>
                  </a:lnTo>
                  <a:lnTo>
                    <a:pt x="50" y="74"/>
                  </a:lnTo>
                  <a:lnTo>
                    <a:pt x="53" y="73"/>
                  </a:lnTo>
                  <a:lnTo>
                    <a:pt x="57" y="71"/>
                  </a:lnTo>
                  <a:lnTo>
                    <a:pt x="61" y="69"/>
                  </a:lnTo>
                  <a:lnTo>
                    <a:pt x="65" y="65"/>
                  </a:lnTo>
                  <a:lnTo>
                    <a:pt x="68" y="61"/>
                  </a:lnTo>
                  <a:lnTo>
                    <a:pt x="70" y="56"/>
                  </a:lnTo>
                  <a:lnTo>
                    <a:pt x="72" y="51"/>
                  </a:lnTo>
                  <a:lnTo>
                    <a:pt x="74" y="51"/>
                  </a:lnTo>
                  <a:lnTo>
                    <a:pt x="71" y="79"/>
                  </a:lnTo>
                  <a:lnTo>
                    <a:pt x="0" y="79"/>
                  </a:lnTo>
                  <a:lnTo>
                    <a:pt x="46" y="5"/>
                  </a:lnTo>
                  <a:lnTo>
                    <a:pt x="35" y="5"/>
                  </a:lnTo>
                  <a:lnTo>
                    <a:pt x="31" y="5"/>
                  </a:lnTo>
                  <a:lnTo>
                    <a:pt x="28" y="5"/>
                  </a:lnTo>
                  <a:lnTo>
                    <a:pt x="26" y="6"/>
                  </a:lnTo>
                  <a:lnTo>
                    <a:pt x="22" y="7"/>
                  </a:lnTo>
                  <a:lnTo>
                    <a:pt x="18" y="9"/>
                  </a:lnTo>
                  <a:lnTo>
                    <a:pt x="15" y="11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9" y="24"/>
                  </a:lnTo>
                  <a:lnTo>
                    <a:pt x="6" y="24"/>
                  </a:lnTo>
                  <a:lnTo>
                    <a:pt x="8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287"/>
            <p:cNvSpPr>
              <a:spLocks noChangeAspect="1" noEditPoints="1"/>
            </p:cNvSpPr>
            <p:nvPr/>
          </p:nvSpPr>
          <p:spPr bwMode="auto">
            <a:xfrm>
              <a:off x="3187" y="1345"/>
              <a:ext cx="42" cy="69"/>
            </a:xfrm>
            <a:custGeom>
              <a:avLst/>
              <a:gdLst>
                <a:gd name="T0" fmla="*/ 42 w 35"/>
                <a:gd name="T1" fmla="*/ 34 h 57"/>
                <a:gd name="T2" fmla="*/ 42 w 35"/>
                <a:gd name="T3" fmla="*/ 44 h 57"/>
                <a:gd name="T4" fmla="*/ 40 w 35"/>
                <a:gd name="T5" fmla="*/ 53 h 57"/>
                <a:gd name="T6" fmla="*/ 37 w 35"/>
                <a:gd name="T7" fmla="*/ 58 h 57"/>
                <a:gd name="T8" fmla="*/ 35 w 35"/>
                <a:gd name="T9" fmla="*/ 62 h 57"/>
                <a:gd name="T10" fmla="*/ 32 w 35"/>
                <a:gd name="T11" fmla="*/ 64 h 57"/>
                <a:gd name="T12" fmla="*/ 29 w 35"/>
                <a:gd name="T13" fmla="*/ 67 h 57"/>
                <a:gd name="T14" fmla="*/ 25 w 35"/>
                <a:gd name="T15" fmla="*/ 68 h 57"/>
                <a:gd name="T16" fmla="*/ 22 w 35"/>
                <a:gd name="T17" fmla="*/ 69 h 57"/>
                <a:gd name="T18" fmla="*/ 17 w 35"/>
                <a:gd name="T19" fmla="*/ 68 h 57"/>
                <a:gd name="T20" fmla="*/ 12 w 35"/>
                <a:gd name="T21" fmla="*/ 67 h 57"/>
                <a:gd name="T22" fmla="*/ 8 w 35"/>
                <a:gd name="T23" fmla="*/ 63 h 57"/>
                <a:gd name="T24" fmla="*/ 6 w 35"/>
                <a:gd name="T25" fmla="*/ 59 h 57"/>
                <a:gd name="T26" fmla="*/ 4 w 35"/>
                <a:gd name="T27" fmla="*/ 56 h 57"/>
                <a:gd name="T28" fmla="*/ 2 w 35"/>
                <a:gd name="T29" fmla="*/ 51 h 57"/>
                <a:gd name="T30" fmla="*/ 0 w 35"/>
                <a:gd name="T31" fmla="*/ 42 h 57"/>
                <a:gd name="T32" fmla="*/ 0 w 35"/>
                <a:gd name="T33" fmla="*/ 35 h 57"/>
                <a:gd name="T34" fmla="*/ 0 w 35"/>
                <a:gd name="T35" fmla="*/ 24 h 57"/>
                <a:gd name="T36" fmla="*/ 2 w 35"/>
                <a:gd name="T37" fmla="*/ 16 h 57"/>
                <a:gd name="T38" fmla="*/ 5 w 35"/>
                <a:gd name="T39" fmla="*/ 11 h 57"/>
                <a:gd name="T40" fmla="*/ 7 w 35"/>
                <a:gd name="T41" fmla="*/ 7 h 57"/>
                <a:gd name="T42" fmla="*/ 11 w 35"/>
                <a:gd name="T43" fmla="*/ 4 h 57"/>
                <a:gd name="T44" fmla="*/ 16 w 35"/>
                <a:gd name="T45" fmla="*/ 1 h 57"/>
                <a:gd name="T46" fmla="*/ 22 w 35"/>
                <a:gd name="T47" fmla="*/ 0 h 57"/>
                <a:gd name="T48" fmla="*/ 26 w 35"/>
                <a:gd name="T49" fmla="*/ 1 h 57"/>
                <a:gd name="T50" fmla="*/ 31 w 35"/>
                <a:gd name="T51" fmla="*/ 4 h 57"/>
                <a:gd name="T52" fmla="*/ 35 w 35"/>
                <a:gd name="T53" fmla="*/ 6 h 57"/>
                <a:gd name="T54" fmla="*/ 37 w 35"/>
                <a:gd name="T55" fmla="*/ 10 h 57"/>
                <a:gd name="T56" fmla="*/ 40 w 35"/>
                <a:gd name="T57" fmla="*/ 15 h 57"/>
                <a:gd name="T58" fmla="*/ 42 w 35"/>
                <a:gd name="T59" fmla="*/ 24 h 57"/>
                <a:gd name="T60" fmla="*/ 42 w 35"/>
                <a:gd name="T61" fmla="*/ 34 h 57"/>
                <a:gd name="T62" fmla="*/ 28 w 35"/>
                <a:gd name="T63" fmla="*/ 34 h 57"/>
                <a:gd name="T64" fmla="*/ 28 w 35"/>
                <a:gd name="T65" fmla="*/ 21 h 57"/>
                <a:gd name="T66" fmla="*/ 28 w 35"/>
                <a:gd name="T67" fmla="*/ 13 h 57"/>
                <a:gd name="T68" fmla="*/ 28 w 35"/>
                <a:gd name="T69" fmla="*/ 10 h 57"/>
                <a:gd name="T70" fmla="*/ 26 w 35"/>
                <a:gd name="T71" fmla="*/ 6 h 57"/>
                <a:gd name="T72" fmla="*/ 25 w 35"/>
                <a:gd name="T73" fmla="*/ 5 h 57"/>
                <a:gd name="T74" fmla="*/ 24 w 35"/>
                <a:gd name="T75" fmla="*/ 4 h 57"/>
                <a:gd name="T76" fmla="*/ 22 w 35"/>
                <a:gd name="T77" fmla="*/ 2 h 57"/>
                <a:gd name="T78" fmla="*/ 19 w 35"/>
                <a:gd name="T79" fmla="*/ 4 h 57"/>
                <a:gd name="T80" fmla="*/ 18 w 35"/>
                <a:gd name="T81" fmla="*/ 4 h 57"/>
                <a:gd name="T82" fmla="*/ 16 w 35"/>
                <a:gd name="T83" fmla="*/ 6 h 57"/>
                <a:gd name="T84" fmla="*/ 16 w 35"/>
                <a:gd name="T85" fmla="*/ 10 h 57"/>
                <a:gd name="T86" fmla="*/ 14 w 35"/>
                <a:gd name="T87" fmla="*/ 16 h 57"/>
                <a:gd name="T88" fmla="*/ 14 w 35"/>
                <a:gd name="T89" fmla="*/ 25 h 57"/>
                <a:gd name="T90" fmla="*/ 14 w 35"/>
                <a:gd name="T91" fmla="*/ 41 h 57"/>
                <a:gd name="T92" fmla="*/ 14 w 35"/>
                <a:gd name="T93" fmla="*/ 50 h 57"/>
                <a:gd name="T94" fmla="*/ 14 w 35"/>
                <a:gd name="T95" fmla="*/ 56 h 57"/>
                <a:gd name="T96" fmla="*/ 16 w 35"/>
                <a:gd name="T97" fmla="*/ 59 h 57"/>
                <a:gd name="T98" fmla="*/ 17 w 35"/>
                <a:gd name="T99" fmla="*/ 63 h 57"/>
                <a:gd name="T100" fmla="*/ 18 w 35"/>
                <a:gd name="T101" fmla="*/ 64 h 57"/>
                <a:gd name="T102" fmla="*/ 19 w 35"/>
                <a:gd name="T103" fmla="*/ 65 h 57"/>
                <a:gd name="T104" fmla="*/ 22 w 35"/>
                <a:gd name="T105" fmla="*/ 65 h 57"/>
                <a:gd name="T106" fmla="*/ 24 w 35"/>
                <a:gd name="T107" fmla="*/ 65 h 57"/>
                <a:gd name="T108" fmla="*/ 25 w 35"/>
                <a:gd name="T109" fmla="*/ 64 h 57"/>
                <a:gd name="T110" fmla="*/ 26 w 35"/>
                <a:gd name="T111" fmla="*/ 62 h 57"/>
                <a:gd name="T112" fmla="*/ 28 w 35"/>
                <a:gd name="T113" fmla="*/ 59 h 57"/>
                <a:gd name="T114" fmla="*/ 28 w 35"/>
                <a:gd name="T115" fmla="*/ 56 h 57"/>
                <a:gd name="T116" fmla="*/ 28 w 35"/>
                <a:gd name="T117" fmla="*/ 34 h 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5" h="57">
                  <a:moveTo>
                    <a:pt x="35" y="28"/>
                  </a:moveTo>
                  <a:lnTo>
                    <a:pt x="35" y="36"/>
                  </a:lnTo>
                  <a:lnTo>
                    <a:pt x="33" y="44"/>
                  </a:lnTo>
                  <a:lnTo>
                    <a:pt x="31" y="48"/>
                  </a:lnTo>
                  <a:lnTo>
                    <a:pt x="29" y="51"/>
                  </a:lnTo>
                  <a:lnTo>
                    <a:pt x="27" y="53"/>
                  </a:lnTo>
                  <a:lnTo>
                    <a:pt x="24" y="55"/>
                  </a:lnTo>
                  <a:lnTo>
                    <a:pt x="21" y="56"/>
                  </a:lnTo>
                  <a:lnTo>
                    <a:pt x="18" y="57"/>
                  </a:lnTo>
                  <a:lnTo>
                    <a:pt x="14" y="56"/>
                  </a:lnTo>
                  <a:lnTo>
                    <a:pt x="10" y="55"/>
                  </a:lnTo>
                  <a:lnTo>
                    <a:pt x="7" y="52"/>
                  </a:lnTo>
                  <a:lnTo>
                    <a:pt x="5" y="49"/>
                  </a:lnTo>
                  <a:lnTo>
                    <a:pt x="3" y="46"/>
                  </a:lnTo>
                  <a:lnTo>
                    <a:pt x="2" y="42"/>
                  </a:lnTo>
                  <a:lnTo>
                    <a:pt x="0" y="35"/>
                  </a:lnTo>
                  <a:lnTo>
                    <a:pt x="0" y="29"/>
                  </a:lnTo>
                  <a:lnTo>
                    <a:pt x="0" y="20"/>
                  </a:lnTo>
                  <a:lnTo>
                    <a:pt x="2" y="13"/>
                  </a:lnTo>
                  <a:lnTo>
                    <a:pt x="4" y="9"/>
                  </a:lnTo>
                  <a:lnTo>
                    <a:pt x="6" y="6"/>
                  </a:lnTo>
                  <a:lnTo>
                    <a:pt x="9" y="3"/>
                  </a:lnTo>
                  <a:lnTo>
                    <a:pt x="13" y="1"/>
                  </a:lnTo>
                  <a:lnTo>
                    <a:pt x="18" y="0"/>
                  </a:lnTo>
                  <a:lnTo>
                    <a:pt x="22" y="1"/>
                  </a:lnTo>
                  <a:lnTo>
                    <a:pt x="26" y="3"/>
                  </a:lnTo>
                  <a:lnTo>
                    <a:pt x="29" y="5"/>
                  </a:lnTo>
                  <a:lnTo>
                    <a:pt x="31" y="8"/>
                  </a:lnTo>
                  <a:lnTo>
                    <a:pt x="33" y="12"/>
                  </a:lnTo>
                  <a:lnTo>
                    <a:pt x="35" y="20"/>
                  </a:lnTo>
                  <a:lnTo>
                    <a:pt x="35" y="28"/>
                  </a:lnTo>
                  <a:close/>
                  <a:moveTo>
                    <a:pt x="23" y="28"/>
                  </a:moveTo>
                  <a:lnTo>
                    <a:pt x="23" y="17"/>
                  </a:lnTo>
                  <a:lnTo>
                    <a:pt x="23" y="11"/>
                  </a:lnTo>
                  <a:lnTo>
                    <a:pt x="23" y="8"/>
                  </a:lnTo>
                  <a:lnTo>
                    <a:pt x="22" y="5"/>
                  </a:lnTo>
                  <a:lnTo>
                    <a:pt x="21" y="4"/>
                  </a:lnTo>
                  <a:lnTo>
                    <a:pt x="20" y="3"/>
                  </a:lnTo>
                  <a:lnTo>
                    <a:pt x="18" y="2"/>
                  </a:lnTo>
                  <a:lnTo>
                    <a:pt x="16" y="3"/>
                  </a:lnTo>
                  <a:lnTo>
                    <a:pt x="15" y="3"/>
                  </a:lnTo>
                  <a:lnTo>
                    <a:pt x="13" y="5"/>
                  </a:lnTo>
                  <a:lnTo>
                    <a:pt x="13" y="8"/>
                  </a:lnTo>
                  <a:lnTo>
                    <a:pt x="12" y="13"/>
                  </a:lnTo>
                  <a:lnTo>
                    <a:pt x="12" y="21"/>
                  </a:lnTo>
                  <a:lnTo>
                    <a:pt x="12" y="34"/>
                  </a:lnTo>
                  <a:lnTo>
                    <a:pt x="12" y="41"/>
                  </a:lnTo>
                  <a:lnTo>
                    <a:pt x="12" y="46"/>
                  </a:lnTo>
                  <a:lnTo>
                    <a:pt x="13" y="49"/>
                  </a:lnTo>
                  <a:lnTo>
                    <a:pt x="14" y="52"/>
                  </a:lnTo>
                  <a:lnTo>
                    <a:pt x="15" y="53"/>
                  </a:lnTo>
                  <a:lnTo>
                    <a:pt x="16" y="54"/>
                  </a:lnTo>
                  <a:lnTo>
                    <a:pt x="18" y="54"/>
                  </a:lnTo>
                  <a:lnTo>
                    <a:pt x="20" y="54"/>
                  </a:lnTo>
                  <a:lnTo>
                    <a:pt x="21" y="53"/>
                  </a:lnTo>
                  <a:lnTo>
                    <a:pt x="22" y="51"/>
                  </a:lnTo>
                  <a:lnTo>
                    <a:pt x="23" y="49"/>
                  </a:lnTo>
                  <a:lnTo>
                    <a:pt x="23" y="46"/>
                  </a:lnTo>
                  <a:lnTo>
                    <a:pt x="23" y="28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288"/>
            <p:cNvSpPr>
              <a:spLocks noChangeAspect="1"/>
            </p:cNvSpPr>
            <p:nvPr/>
          </p:nvSpPr>
          <p:spPr bwMode="auto">
            <a:xfrm>
              <a:off x="3235" y="1387"/>
              <a:ext cx="39" cy="126"/>
            </a:xfrm>
            <a:custGeom>
              <a:avLst/>
              <a:gdLst>
                <a:gd name="T0" fmla="*/ 0 w 33"/>
                <a:gd name="T1" fmla="*/ 126 h 105"/>
                <a:gd name="T2" fmla="*/ 0 w 33"/>
                <a:gd name="T3" fmla="*/ 122 h 105"/>
                <a:gd name="T4" fmla="*/ 6 w 33"/>
                <a:gd name="T5" fmla="*/ 118 h 105"/>
                <a:gd name="T6" fmla="*/ 11 w 33"/>
                <a:gd name="T7" fmla="*/ 113 h 105"/>
                <a:gd name="T8" fmla="*/ 14 w 33"/>
                <a:gd name="T9" fmla="*/ 108 h 105"/>
                <a:gd name="T10" fmla="*/ 17 w 33"/>
                <a:gd name="T11" fmla="*/ 103 h 105"/>
                <a:gd name="T12" fmla="*/ 19 w 33"/>
                <a:gd name="T13" fmla="*/ 97 h 105"/>
                <a:gd name="T14" fmla="*/ 21 w 33"/>
                <a:gd name="T15" fmla="*/ 82 h 105"/>
                <a:gd name="T16" fmla="*/ 21 w 33"/>
                <a:gd name="T17" fmla="*/ 62 h 105"/>
                <a:gd name="T18" fmla="*/ 21 w 33"/>
                <a:gd name="T19" fmla="*/ 44 h 105"/>
                <a:gd name="T20" fmla="*/ 19 w 33"/>
                <a:gd name="T21" fmla="*/ 30 h 105"/>
                <a:gd name="T22" fmla="*/ 17 w 33"/>
                <a:gd name="T23" fmla="*/ 23 h 105"/>
                <a:gd name="T24" fmla="*/ 13 w 33"/>
                <a:gd name="T25" fmla="*/ 17 h 105"/>
                <a:gd name="T26" fmla="*/ 11 w 33"/>
                <a:gd name="T27" fmla="*/ 12 h 105"/>
                <a:gd name="T28" fmla="*/ 6 w 33"/>
                <a:gd name="T29" fmla="*/ 7 h 105"/>
                <a:gd name="T30" fmla="*/ 0 w 33"/>
                <a:gd name="T31" fmla="*/ 4 h 105"/>
                <a:gd name="T32" fmla="*/ 0 w 33"/>
                <a:gd name="T33" fmla="*/ 0 h 105"/>
                <a:gd name="T34" fmla="*/ 15 w 33"/>
                <a:gd name="T35" fmla="*/ 8 h 105"/>
                <a:gd name="T36" fmla="*/ 28 w 33"/>
                <a:gd name="T37" fmla="*/ 23 h 105"/>
                <a:gd name="T38" fmla="*/ 37 w 33"/>
                <a:gd name="T39" fmla="*/ 42 h 105"/>
                <a:gd name="T40" fmla="*/ 39 w 33"/>
                <a:gd name="T41" fmla="*/ 64 h 105"/>
                <a:gd name="T42" fmla="*/ 37 w 33"/>
                <a:gd name="T43" fmla="*/ 84 h 105"/>
                <a:gd name="T44" fmla="*/ 28 w 33"/>
                <a:gd name="T45" fmla="*/ 103 h 105"/>
                <a:gd name="T46" fmla="*/ 15 w 33"/>
                <a:gd name="T47" fmla="*/ 116 h 105"/>
                <a:gd name="T48" fmla="*/ 0 w 33"/>
                <a:gd name="T49" fmla="*/ 126 h 10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3" h="105">
                  <a:moveTo>
                    <a:pt x="0" y="105"/>
                  </a:moveTo>
                  <a:lnTo>
                    <a:pt x="0" y="102"/>
                  </a:lnTo>
                  <a:lnTo>
                    <a:pt x="5" y="98"/>
                  </a:lnTo>
                  <a:lnTo>
                    <a:pt x="9" y="94"/>
                  </a:lnTo>
                  <a:lnTo>
                    <a:pt x="12" y="90"/>
                  </a:lnTo>
                  <a:lnTo>
                    <a:pt x="14" y="86"/>
                  </a:lnTo>
                  <a:lnTo>
                    <a:pt x="16" y="81"/>
                  </a:lnTo>
                  <a:lnTo>
                    <a:pt x="18" y="68"/>
                  </a:lnTo>
                  <a:lnTo>
                    <a:pt x="18" y="52"/>
                  </a:lnTo>
                  <a:lnTo>
                    <a:pt x="18" y="37"/>
                  </a:lnTo>
                  <a:lnTo>
                    <a:pt x="16" y="25"/>
                  </a:lnTo>
                  <a:lnTo>
                    <a:pt x="14" y="19"/>
                  </a:lnTo>
                  <a:lnTo>
                    <a:pt x="11" y="14"/>
                  </a:lnTo>
                  <a:lnTo>
                    <a:pt x="9" y="10"/>
                  </a:lnTo>
                  <a:lnTo>
                    <a:pt x="5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13" y="7"/>
                  </a:lnTo>
                  <a:lnTo>
                    <a:pt x="24" y="19"/>
                  </a:lnTo>
                  <a:lnTo>
                    <a:pt x="31" y="35"/>
                  </a:lnTo>
                  <a:lnTo>
                    <a:pt x="33" y="53"/>
                  </a:lnTo>
                  <a:lnTo>
                    <a:pt x="31" y="70"/>
                  </a:lnTo>
                  <a:lnTo>
                    <a:pt x="24" y="86"/>
                  </a:lnTo>
                  <a:lnTo>
                    <a:pt x="13" y="97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FF00FF"/>
            </a:solidFill>
            <a:ln w="0">
              <a:solidFill>
                <a:srgbClr val="FF00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68" name="Picture 290" descr="TP_tmp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76" y="1428"/>
              <a:ext cx="644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69" name="Picture 291" descr="TP_tmp"/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3137"/>
              <a:ext cx="661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270" name="Group 322"/>
          <p:cNvGrpSpPr>
            <a:grpSpLocks noChangeAspect="1"/>
          </p:cNvGrpSpPr>
          <p:nvPr/>
        </p:nvGrpSpPr>
        <p:grpSpPr bwMode="auto">
          <a:xfrm>
            <a:off x="501484" y="1614929"/>
            <a:ext cx="2332038" cy="1009650"/>
            <a:chOff x="671" y="1185"/>
            <a:chExt cx="2041" cy="884"/>
          </a:xfrm>
        </p:grpSpPr>
        <p:sp>
          <p:nvSpPr>
            <p:cNvPr id="271" name="Freeform 295"/>
            <p:cNvSpPr>
              <a:spLocks noChangeAspect="1"/>
            </p:cNvSpPr>
            <p:nvPr/>
          </p:nvSpPr>
          <p:spPr bwMode="auto">
            <a:xfrm rot="21600000">
              <a:off x="1374" y="1637"/>
              <a:ext cx="545" cy="92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CC00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2" name="Line 296"/>
            <p:cNvSpPr>
              <a:spLocks noChangeAspect="1" noChangeShapeType="1"/>
            </p:cNvSpPr>
            <p:nvPr/>
          </p:nvSpPr>
          <p:spPr bwMode="auto">
            <a:xfrm rot="10800000">
              <a:off x="909" y="1321"/>
              <a:ext cx="477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3" name="Line 297"/>
            <p:cNvSpPr>
              <a:spLocks noChangeAspect="1" noChangeShapeType="1"/>
            </p:cNvSpPr>
            <p:nvPr/>
          </p:nvSpPr>
          <p:spPr bwMode="auto">
            <a:xfrm rot="10800000">
              <a:off x="1117" y="1469"/>
              <a:ext cx="263" cy="185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4" name="Line 298"/>
            <p:cNvSpPr>
              <a:spLocks noChangeAspect="1" noChangeShapeType="1"/>
            </p:cNvSpPr>
            <p:nvPr/>
          </p:nvSpPr>
          <p:spPr bwMode="auto">
            <a:xfrm rot="17347756">
              <a:off x="915" y="1663"/>
              <a:ext cx="475" cy="33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5" name="Line 299"/>
            <p:cNvSpPr>
              <a:spLocks noChangeAspect="1" noChangeShapeType="1"/>
            </p:cNvSpPr>
            <p:nvPr/>
          </p:nvSpPr>
          <p:spPr bwMode="auto">
            <a:xfrm rot="17347756">
              <a:off x="921" y="1811"/>
              <a:ext cx="263" cy="185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6" name="Oval 307"/>
            <p:cNvSpPr>
              <a:spLocks noChangeAspect="1" noChangeArrowheads="1"/>
            </p:cNvSpPr>
            <p:nvPr/>
          </p:nvSpPr>
          <p:spPr bwMode="auto">
            <a:xfrm rot="10800000">
              <a:off x="1350" y="1640"/>
              <a:ext cx="46" cy="46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7" name="Freeform 309"/>
            <p:cNvSpPr>
              <a:spLocks noChangeAspect="1"/>
            </p:cNvSpPr>
            <p:nvPr/>
          </p:nvSpPr>
          <p:spPr bwMode="auto">
            <a:xfrm rot="19184894">
              <a:off x="1860" y="1445"/>
              <a:ext cx="532" cy="99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8" name="Freeform 310"/>
            <p:cNvSpPr>
              <a:spLocks noChangeAspect="1"/>
            </p:cNvSpPr>
            <p:nvPr/>
          </p:nvSpPr>
          <p:spPr bwMode="auto">
            <a:xfrm rot="34578351">
              <a:off x="1853" y="1785"/>
              <a:ext cx="536" cy="83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9" name="Oval 311"/>
            <p:cNvSpPr>
              <a:spLocks noChangeAspect="1" noChangeArrowheads="1"/>
            </p:cNvSpPr>
            <p:nvPr/>
          </p:nvSpPr>
          <p:spPr bwMode="auto">
            <a:xfrm>
              <a:off x="1895" y="1638"/>
              <a:ext cx="46" cy="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80" name="Picture 314" descr="TP_tmp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" y="1924"/>
              <a:ext cx="313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81" name="Picture 315" descr="TP_tmp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" y="1207"/>
              <a:ext cx="333" cy="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82" name="Picture 318" descr="TP_tmp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" y="1185"/>
              <a:ext cx="201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83" name="Picture 319" descr="TP_tmp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933"/>
              <a:ext cx="203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84" name="Picture 321" descr="TP_tmp"/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" y="1425"/>
              <a:ext cx="125" cy="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285" name="Group 354"/>
          <p:cNvGrpSpPr>
            <a:grpSpLocks/>
          </p:cNvGrpSpPr>
          <p:nvPr/>
        </p:nvGrpSpPr>
        <p:grpSpPr bwMode="auto">
          <a:xfrm>
            <a:off x="3130384" y="1619692"/>
            <a:ext cx="2332038" cy="1003300"/>
            <a:chOff x="421" y="1946"/>
            <a:chExt cx="1469" cy="632"/>
          </a:xfrm>
        </p:grpSpPr>
        <p:sp>
          <p:nvSpPr>
            <p:cNvPr id="286" name="Freeform 330"/>
            <p:cNvSpPr>
              <a:spLocks noChangeAspect="1"/>
            </p:cNvSpPr>
            <p:nvPr/>
          </p:nvSpPr>
          <p:spPr bwMode="auto">
            <a:xfrm>
              <a:off x="1092" y="2001"/>
              <a:ext cx="526" cy="73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87" name="Picture 334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0" y="1962"/>
              <a:ext cx="240" cy="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88" name="Picture 335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" y="1946"/>
              <a:ext cx="146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89" name="Picture 336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" y="2484"/>
              <a:ext cx="145" cy="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90" name="Line 338"/>
            <p:cNvSpPr>
              <a:spLocks noChangeAspect="1" noChangeShapeType="1"/>
            </p:cNvSpPr>
            <p:nvPr/>
          </p:nvSpPr>
          <p:spPr bwMode="auto">
            <a:xfrm>
              <a:off x="620" y="2020"/>
              <a:ext cx="472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1" name="Line 339"/>
            <p:cNvSpPr>
              <a:spLocks noChangeAspect="1" noChangeShapeType="1"/>
            </p:cNvSpPr>
            <p:nvPr/>
          </p:nvSpPr>
          <p:spPr bwMode="auto">
            <a:xfrm rot="10800000">
              <a:off x="802" y="2020"/>
              <a:ext cx="218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292" name="Group 342"/>
            <p:cNvGrpSpPr>
              <a:grpSpLocks noChangeAspect="1"/>
            </p:cNvGrpSpPr>
            <p:nvPr/>
          </p:nvGrpSpPr>
          <p:grpSpPr bwMode="auto">
            <a:xfrm>
              <a:off x="620" y="2528"/>
              <a:ext cx="472" cy="0"/>
              <a:chOff x="897" y="2863"/>
              <a:chExt cx="590" cy="0"/>
            </a:xfrm>
          </p:grpSpPr>
          <p:sp>
            <p:nvSpPr>
              <p:cNvPr id="298" name="Line 340"/>
              <p:cNvSpPr>
                <a:spLocks noChangeAspect="1" noChangeShapeType="1"/>
              </p:cNvSpPr>
              <p:nvPr/>
            </p:nvSpPr>
            <p:spPr bwMode="auto">
              <a:xfrm>
                <a:off x="897" y="2863"/>
                <a:ext cx="590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99" name="Line 341"/>
              <p:cNvSpPr>
                <a:spLocks noChangeAspect="1" noChangeShapeType="1"/>
              </p:cNvSpPr>
              <p:nvPr/>
            </p:nvSpPr>
            <p:spPr bwMode="auto">
              <a:xfrm>
                <a:off x="942" y="2863"/>
                <a:ext cx="273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293" name="Line 347"/>
            <p:cNvSpPr>
              <a:spLocks noChangeAspect="1" noChangeShapeType="1"/>
            </p:cNvSpPr>
            <p:nvPr/>
          </p:nvSpPr>
          <p:spPr bwMode="auto">
            <a:xfrm>
              <a:off x="1092" y="2020"/>
              <a:ext cx="0" cy="508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4" name="Line 348"/>
            <p:cNvSpPr>
              <a:spLocks noChangeAspect="1" noChangeShapeType="1"/>
            </p:cNvSpPr>
            <p:nvPr/>
          </p:nvSpPr>
          <p:spPr bwMode="auto">
            <a:xfrm>
              <a:off x="1092" y="2074"/>
              <a:ext cx="0" cy="218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5" name="Freeform 349"/>
            <p:cNvSpPr>
              <a:spLocks noChangeAspect="1"/>
            </p:cNvSpPr>
            <p:nvPr/>
          </p:nvSpPr>
          <p:spPr bwMode="auto">
            <a:xfrm>
              <a:off x="1092" y="2493"/>
              <a:ext cx="508" cy="71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96" name="Picture 351" descr="TP_tmp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" y="2473"/>
              <a:ext cx="225" cy="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97" name="Picture 352" descr="TP_tmp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3" y="2201"/>
              <a:ext cx="117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300" name="Text Box 356"/>
          <p:cNvSpPr txBox="1">
            <a:spLocks noChangeArrowheads="1"/>
          </p:cNvSpPr>
          <p:nvPr/>
        </p:nvSpPr>
        <p:spPr bwMode="auto">
          <a:xfrm>
            <a:off x="123659" y="2724592"/>
            <a:ext cx="57181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With just these two diagrams there is a problem: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 the cross section increases with C.o.M energy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 and at some point violates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QM unitarity</a:t>
            </a:r>
          </a:p>
        </p:txBody>
      </p:sp>
      <p:sp>
        <p:nvSpPr>
          <p:cNvPr id="301" name="Text Box 357"/>
          <p:cNvSpPr txBox="1">
            <a:spLocks noChangeArrowheads="1"/>
          </p:cNvSpPr>
          <p:nvPr/>
        </p:nvSpPr>
        <p:spPr bwMode="auto">
          <a:xfrm>
            <a:off x="658647" y="3662804"/>
            <a:ext cx="5157787" cy="5365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cs typeface="+mn-cs"/>
              </a:rPr>
              <a:t>UNITARITY VIOLATION: when QM calculation gives larger </a:t>
            </a:r>
          </a:p>
          <a:p>
            <a:pPr>
              <a:defRPr/>
            </a:pPr>
            <a:r>
              <a:rPr lang="en-GB" sz="1400" smtClean="0">
                <a:cs typeface="+mn-cs"/>
              </a:rPr>
              <a:t>flux of W bosons than incoming flux of electrons/positrons</a:t>
            </a:r>
          </a:p>
        </p:txBody>
      </p:sp>
      <p:sp>
        <p:nvSpPr>
          <p:cNvPr id="302" name="Text Box 358"/>
          <p:cNvSpPr txBox="1">
            <a:spLocks noChangeArrowheads="1"/>
          </p:cNvSpPr>
          <p:nvPr/>
        </p:nvSpPr>
        <p:spPr bwMode="auto">
          <a:xfrm>
            <a:off x="52222" y="4248592"/>
            <a:ext cx="8918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Problem can be 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fixed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by introducing a new boson, the Z. The new diagram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interferes negatively with the above two diagrams fixing the unitarity problem</a:t>
            </a:r>
            <a:endParaRPr lang="en-GB" smtClean="0">
              <a:solidFill>
                <a:srgbClr val="FF0000"/>
              </a:solidFill>
              <a:cs typeface="+mn-cs"/>
            </a:endParaRPr>
          </a:p>
        </p:txBody>
      </p:sp>
      <p:sp>
        <p:nvSpPr>
          <p:cNvPr id="303" name="Rectangle 407"/>
          <p:cNvSpPr>
            <a:spLocks noChangeArrowheads="1"/>
          </p:cNvSpPr>
          <p:nvPr/>
        </p:nvSpPr>
        <p:spPr bwMode="auto">
          <a:xfrm>
            <a:off x="409409" y="1578417"/>
            <a:ext cx="5145088" cy="1152525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304" name="Group 409"/>
          <p:cNvGrpSpPr>
            <a:grpSpLocks/>
          </p:cNvGrpSpPr>
          <p:nvPr/>
        </p:nvGrpSpPr>
        <p:grpSpPr bwMode="auto">
          <a:xfrm>
            <a:off x="911059" y="4940742"/>
            <a:ext cx="7848600" cy="1152525"/>
            <a:chOff x="739" y="2999"/>
            <a:chExt cx="4944" cy="726"/>
          </a:xfrm>
        </p:grpSpPr>
        <p:grpSp>
          <p:nvGrpSpPr>
            <p:cNvPr id="305" name="Group 406"/>
            <p:cNvGrpSpPr>
              <a:grpSpLocks/>
            </p:cNvGrpSpPr>
            <p:nvPr/>
          </p:nvGrpSpPr>
          <p:grpSpPr bwMode="auto">
            <a:xfrm>
              <a:off x="806" y="3022"/>
              <a:ext cx="4831" cy="636"/>
              <a:chOff x="716" y="3157"/>
              <a:chExt cx="4831" cy="636"/>
            </a:xfrm>
          </p:grpSpPr>
          <p:sp>
            <p:nvSpPr>
              <p:cNvPr id="307" name="Freeform 360"/>
              <p:cNvSpPr>
                <a:spLocks noChangeAspect="1"/>
              </p:cNvSpPr>
              <p:nvPr/>
            </p:nvSpPr>
            <p:spPr bwMode="auto">
              <a:xfrm rot="21600000">
                <a:off x="2928" y="3482"/>
                <a:ext cx="392" cy="66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CC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08" name="Line 361"/>
              <p:cNvSpPr>
                <a:spLocks noChangeAspect="1" noChangeShapeType="1"/>
              </p:cNvSpPr>
              <p:nvPr/>
            </p:nvSpPr>
            <p:spPr bwMode="auto">
              <a:xfrm rot="10800000">
                <a:off x="2593" y="3255"/>
                <a:ext cx="343" cy="24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09" name="Line 362"/>
              <p:cNvSpPr>
                <a:spLocks noChangeAspect="1" noChangeShapeType="1"/>
              </p:cNvSpPr>
              <p:nvPr/>
            </p:nvSpPr>
            <p:spPr bwMode="auto">
              <a:xfrm rot="10800000">
                <a:off x="2743" y="3361"/>
                <a:ext cx="189" cy="133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10" name="Line 363"/>
              <p:cNvSpPr>
                <a:spLocks noChangeAspect="1" noChangeShapeType="1"/>
              </p:cNvSpPr>
              <p:nvPr/>
            </p:nvSpPr>
            <p:spPr bwMode="auto">
              <a:xfrm rot="17347756">
                <a:off x="2597" y="3500"/>
                <a:ext cx="342" cy="24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11" name="Line 364"/>
              <p:cNvSpPr>
                <a:spLocks noChangeAspect="1" noChangeShapeType="1"/>
              </p:cNvSpPr>
              <p:nvPr/>
            </p:nvSpPr>
            <p:spPr bwMode="auto">
              <a:xfrm rot="17347756">
                <a:off x="2602" y="3607"/>
                <a:ext cx="189" cy="133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12" name="Oval 365"/>
              <p:cNvSpPr>
                <a:spLocks noChangeAspect="1" noChangeArrowheads="1"/>
              </p:cNvSpPr>
              <p:nvPr/>
            </p:nvSpPr>
            <p:spPr bwMode="auto">
              <a:xfrm rot="10800000">
                <a:off x="2911" y="3484"/>
                <a:ext cx="33" cy="33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13" name="Freeform 366"/>
              <p:cNvSpPr>
                <a:spLocks noChangeAspect="1"/>
              </p:cNvSpPr>
              <p:nvPr/>
            </p:nvSpPr>
            <p:spPr bwMode="auto">
              <a:xfrm rot="19184894">
                <a:off x="3278" y="3344"/>
                <a:ext cx="383" cy="71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14" name="Freeform 367"/>
              <p:cNvSpPr>
                <a:spLocks noChangeAspect="1"/>
              </p:cNvSpPr>
              <p:nvPr/>
            </p:nvSpPr>
            <p:spPr bwMode="auto">
              <a:xfrm rot="34578351">
                <a:off x="3273" y="3589"/>
                <a:ext cx="386" cy="60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15" name="Oval 368"/>
              <p:cNvSpPr>
                <a:spLocks noChangeAspect="1" noChangeArrowheads="1"/>
              </p:cNvSpPr>
              <p:nvPr/>
            </p:nvSpPr>
            <p:spPr bwMode="auto">
              <a:xfrm>
                <a:off x="3303" y="3483"/>
                <a:ext cx="33" cy="3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316" name="Picture 369" descr="TP_tmp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0" y="3689"/>
                <a:ext cx="225" cy="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17" name="Picture 370" descr="TP_tmp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1" y="3173"/>
                <a:ext cx="240" cy="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18" name="Picture 371" descr="TP_tmp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2" y="3157"/>
                <a:ext cx="145" cy="1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19" name="Picture 372" descr="TP_tmp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3" y="3695"/>
                <a:ext cx="146" cy="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320" name="Freeform 375"/>
              <p:cNvSpPr>
                <a:spLocks noChangeAspect="1"/>
              </p:cNvSpPr>
              <p:nvPr/>
            </p:nvSpPr>
            <p:spPr bwMode="auto">
              <a:xfrm>
                <a:off x="4749" y="3215"/>
                <a:ext cx="526" cy="73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321" name="Picture 376" descr="TP_tmp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7" y="3176"/>
                <a:ext cx="240" cy="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2" name="Picture 377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8" y="3160"/>
                <a:ext cx="146" cy="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3" name="Picture 378" descr="TP_tmp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" y="3698"/>
                <a:ext cx="145" cy="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324" name="Line 379"/>
              <p:cNvSpPr>
                <a:spLocks noChangeAspect="1" noChangeShapeType="1"/>
              </p:cNvSpPr>
              <p:nvPr/>
            </p:nvSpPr>
            <p:spPr bwMode="auto">
              <a:xfrm>
                <a:off x="4277" y="3234"/>
                <a:ext cx="472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25" name="Line 380"/>
              <p:cNvSpPr>
                <a:spLocks noChangeAspect="1" noChangeShapeType="1"/>
              </p:cNvSpPr>
              <p:nvPr/>
            </p:nvSpPr>
            <p:spPr bwMode="auto">
              <a:xfrm rot="10800000">
                <a:off x="4459" y="3234"/>
                <a:ext cx="21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grpSp>
            <p:nvGrpSpPr>
              <p:cNvPr id="326" name="Group 381"/>
              <p:cNvGrpSpPr>
                <a:grpSpLocks noChangeAspect="1"/>
              </p:cNvGrpSpPr>
              <p:nvPr/>
            </p:nvGrpSpPr>
            <p:grpSpPr bwMode="auto">
              <a:xfrm>
                <a:off x="4277" y="3742"/>
                <a:ext cx="472" cy="0"/>
                <a:chOff x="897" y="2863"/>
                <a:chExt cx="590" cy="0"/>
              </a:xfrm>
            </p:grpSpPr>
            <p:sp>
              <p:nvSpPr>
                <p:cNvPr id="348" name="Line 382"/>
                <p:cNvSpPr>
                  <a:spLocks noChangeAspect="1" noChangeShapeType="1"/>
                </p:cNvSpPr>
                <p:nvPr/>
              </p:nvSpPr>
              <p:spPr bwMode="auto">
                <a:xfrm>
                  <a:off x="897" y="2862"/>
                  <a:ext cx="590" cy="0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49" name="Line 383"/>
                <p:cNvSpPr>
                  <a:spLocks noChangeAspect="1" noChangeShapeType="1"/>
                </p:cNvSpPr>
                <p:nvPr/>
              </p:nvSpPr>
              <p:spPr bwMode="auto">
                <a:xfrm>
                  <a:off x="942" y="2862"/>
                  <a:ext cx="273" cy="0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327" name="Line 384"/>
              <p:cNvSpPr>
                <a:spLocks noChangeAspect="1" noChangeShapeType="1"/>
              </p:cNvSpPr>
              <p:nvPr/>
            </p:nvSpPr>
            <p:spPr bwMode="auto">
              <a:xfrm>
                <a:off x="4749" y="3234"/>
                <a:ext cx="0" cy="508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28" name="Line 385"/>
              <p:cNvSpPr>
                <a:spLocks noChangeAspect="1" noChangeShapeType="1"/>
              </p:cNvSpPr>
              <p:nvPr/>
            </p:nvSpPr>
            <p:spPr bwMode="auto">
              <a:xfrm>
                <a:off x="4749" y="3288"/>
                <a:ext cx="0" cy="218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29" name="Freeform 386"/>
              <p:cNvSpPr>
                <a:spLocks noChangeAspect="1"/>
              </p:cNvSpPr>
              <p:nvPr/>
            </p:nvSpPr>
            <p:spPr bwMode="auto">
              <a:xfrm>
                <a:off x="4749" y="3707"/>
                <a:ext cx="508" cy="71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330" name="Picture 387" descr="TP_tmp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3" y="3687"/>
                <a:ext cx="225" cy="1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31" name="Picture 388" descr="TP_tmp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0" y="3415"/>
                <a:ext cx="117" cy="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32" name="Group 390"/>
              <p:cNvGrpSpPr>
                <a:grpSpLocks/>
              </p:cNvGrpSpPr>
              <p:nvPr/>
            </p:nvGrpSpPr>
            <p:grpSpPr bwMode="auto">
              <a:xfrm>
                <a:off x="716" y="3157"/>
                <a:ext cx="1469" cy="636"/>
                <a:chOff x="2422" y="3157"/>
                <a:chExt cx="1469" cy="636"/>
              </a:xfrm>
            </p:grpSpPr>
            <p:sp>
              <p:nvSpPr>
                <p:cNvPr id="334" name="Freeform 391"/>
                <p:cNvSpPr>
                  <a:spLocks noChangeAspect="1"/>
                </p:cNvSpPr>
                <p:nvPr/>
              </p:nvSpPr>
              <p:spPr bwMode="auto">
                <a:xfrm rot="21600000">
                  <a:off x="2928" y="3482"/>
                  <a:ext cx="392" cy="66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CC00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35" name="Line 392"/>
                <p:cNvSpPr>
                  <a:spLocks noChangeAspect="1" noChangeShapeType="1"/>
                </p:cNvSpPr>
                <p:nvPr/>
              </p:nvSpPr>
              <p:spPr bwMode="auto">
                <a:xfrm rot="10800000">
                  <a:off x="2593" y="3255"/>
                  <a:ext cx="343" cy="24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36" name="Line 393"/>
                <p:cNvSpPr>
                  <a:spLocks noChangeAspect="1" noChangeShapeType="1"/>
                </p:cNvSpPr>
                <p:nvPr/>
              </p:nvSpPr>
              <p:spPr bwMode="auto">
                <a:xfrm rot="10800000">
                  <a:off x="2743" y="3361"/>
                  <a:ext cx="189" cy="133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37" name="Line 394"/>
                <p:cNvSpPr>
                  <a:spLocks noChangeAspect="1" noChangeShapeType="1"/>
                </p:cNvSpPr>
                <p:nvPr/>
              </p:nvSpPr>
              <p:spPr bwMode="auto">
                <a:xfrm rot="17347756">
                  <a:off x="2597" y="3500"/>
                  <a:ext cx="342" cy="241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38" name="Line 395"/>
                <p:cNvSpPr>
                  <a:spLocks noChangeAspect="1" noChangeShapeType="1"/>
                </p:cNvSpPr>
                <p:nvPr/>
              </p:nvSpPr>
              <p:spPr bwMode="auto">
                <a:xfrm rot="17347756">
                  <a:off x="2602" y="3607"/>
                  <a:ext cx="189" cy="133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39" name="Oval 396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2911" y="3484"/>
                  <a:ext cx="33" cy="33"/>
                </a:xfrm>
                <a:prstGeom prst="ellipse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40" name="Freeform 397"/>
                <p:cNvSpPr>
                  <a:spLocks noChangeAspect="1"/>
                </p:cNvSpPr>
                <p:nvPr/>
              </p:nvSpPr>
              <p:spPr bwMode="auto">
                <a:xfrm rot="19184894">
                  <a:off x="3278" y="3344"/>
                  <a:ext cx="383" cy="71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41" name="Freeform 398"/>
                <p:cNvSpPr>
                  <a:spLocks noChangeAspect="1"/>
                </p:cNvSpPr>
                <p:nvPr/>
              </p:nvSpPr>
              <p:spPr bwMode="auto">
                <a:xfrm rot="34578351">
                  <a:off x="3273" y="3589"/>
                  <a:ext cx="386" cy="60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42" name="Oval 399"/>
                <p:cNvSpPr>
                  <a:spLocks noChangeAspect="1" noChangeArrowheads="1"/>
                </p:cNvSpPr>
                <p:nvPr/>
              </p:nvSpPr>
              <p:spPr bwMode="auto">
                <a:xfrm>
                  <a:off x="3303" y="3483"/>
                  <a:ext cx="33" cy="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343" name="Picture 400" descr="TP_tmp"/>
                <p:cNvPicPr>
                  <a:picLocks noChangeAspect="1" noChangeArrowheads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30" y="3689"/>
                  <a:ext cx="225" cy="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44" name="Picture 401" descr="TP_tmp"/>
                <p:cNvPicPr>
                  <a:picLocks noChangeAspect="1" noChangeArrowheads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1" y="3173"/>
                  <a:ext cx="240" cy="1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45" name="Picture 402" descr="TP_tmp"/>
                <p:cNvPicPr>
                  <a:picLocks noChangeAspect="1" noChangeArrowheads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2" y="3157"/>
                  <a:ext cx="145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46" name="Picture 403" descr="TP_tmp"/>
                <p:cNvPicPr>
                  <a:picLocks noChangeAspect="1" noChangeArrowheads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3" y="3695"/>
                  <a:ext cx="146" cy="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47" name="Picture 404" descr="TP_tmp"/>
                <p:cNvPicPr>
                  <a:picLocks noChangeAspect="1" noChangeArrowheads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9" y="3330"/>
                  <a:ext cx="90" cy="1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33" name="Picture 405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2" y="3249"/>
                <a:ext cx="180" cy="1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06" name="Rectangle 408"/>
            <p:cNvSpPr>
              <a:spLocks noChangeArrowheads="1"/>
            </p:cNvSpPr>
            <p:nvPr/>
          </p:nvSpPr>
          <p:spPr bwMode="auto">
            <a:xfrm>
              <a:off x="739" y="2999"/>
              <a:ext cx="4944" cy="726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350" name="Picture 41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122" y="6191692"/>
            <a:ext cx="57245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1" name="AutoShape 412"/>
          <p:cNvSpPr>
            <a:spLocks noChangeArrowheads="1"/>
          </p:cNvSpPr>
          <p:nvPr/>
        </p:nvSpPr>
        <p:spPr bwMode="auto">
          <a:xfrm>
            <a:off x="369722" y="5374129"/>
            <a:ext cx="360362" cy="215900"/>
          </a:xfrm>
          <a:prstGeom prst="rightArrow">
            <a:avLst>
              <a:gd name="adj1" fmla="val 50000"/>
              <a:gd name="adj2" fmla="val 41728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52" name="Text Box 413"/>
          <p:cNvSpPr txBox="1">
            <a:spLocks noChangeArrowheads="1"/>
          </p:cNvSpPr>
          <p:nvPr/>
        </p:nvSpPr>
        <p:spPr bwMode="auto">
          <a:xfrm>
            <a:off x="45872" y="6550467"/>
            <a:ext cx="9086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Only works if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Z, </a:t>
            </a:r>
            <a:r>
              <a:rPr lang="en-GB" sz="2000" smtClean="0">
                <a:solidFill>
                  <a:srgbClr val="FF0000"/>
                </a:solidFill>
                <a:latin typeface="Symbol" charset="0"/>
                <a:cs typeface="+mn-cs"/>
              </a:rPr>
              <a:t>g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, W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couplings are related: need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ELECTROWEAK UNIFICATION</a:t>
            </a:r>
          </a:p>
        </p:txBody>
      </p:sp>
    </p:spTree>
    <p:extLst>
      <p:ext uri="{BB962C8B-B14F-4D97-AF65-F5344CB8AC3E}">
        <p14:creationId xmlns:p14="http://schemas.microsoft.com/office/powerpoint/2010/main" val="603920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SU(2)</a:t>
            </a:r>
            <a:r>
              <a:rPr lang="en-US" baseline="-25000" dirty="0" smtClean="0"/>
              <a:t>L</a:t>
            </a:r>
            <a:r>
              <a:rPr lang="en-US" dirty="0" smtClean="0"/>
              <a:t>: The Weak Interaction</a:t>
            </a: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3025" y="1046163"/>
            <a:ext cx="7813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Weak Interaction arises from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SU(2)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local phase transformations</a:t>
            </a:r>
          </a:p>
        </p:txBody>
      </p:sp>
      <p:pic>
        <p:nvPicPr>
          <p:cNvPr id="6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1371600"/>
            <a:ext cx="23653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15925" y="1730375"/>
            <a:ext cx="83851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where the          are the generators of the SU(2) symmetry,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i.e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the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three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Pauli</a:t>
            </a:r>
          </a:p>
          <a:p>
            <a:pP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spin matrices   </a:t>
            </a:r>
          </a:p>
        </p:txBody>
      </p:sp>
      <p:pic>
        <p:nvPicPr>
          <p:cNvPr id="8" name="Picture 11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782763"/>
            <a:ext cx="204787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73025" y="2630488"/>
            <a:ext cx="8461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wave-functions have two components which, in analogy with isospin,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are represented by </a:t>
            </a:r>
            <a:r>
              <a:rPr lang="ja-JP" altLang="en-GB" smtClean="0">
                <a:solidFill>
                  <a:srgbClr val="FF0000"/>
                </a:solidFill>
                <a:latin typeface="Palatino"/>
                <a:cs typeface="+mn-cs"/>
              </a:rPr>
              <a:t>“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weak isospin</a:t>
            </a:r>
            <a:r>
              <a:rPr lang="ja-JP" altLang="en-GB" smtClean="0">
                <a:solidFill>
                  <a:srgbClr val="FF0000"/>
                </a:solidFill>
                <a:latin typeface="Palatino"/>
                <a:cs typeface="+mn-cs"/>
              </a:rPr>
              <a:t>”</a:t>
            </a:r>
            <a:endParaRPr lang="en-GB" smtClean="0">
              <a:solidFill>
                <a:srgbClr val="FF0000"/>
              </a:solidFill>
              <a:cs typeface="+mn-cs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73025" y="3206750"/>
            <a:ext cx="9212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fermions are placed in isospin doublets and the local phase transformation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corresponds to</a:t>
            </a:r>
          </a:p>
        </p:txBody>
      </p:sp>
      <p:pic>
        <p:nvPicPr>
          <p:cNvPr id="11" name="Picture 16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3638550"/>
            <a:ext cx="3649662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AutoShape 17"/>
          <p:cNvSpPr>
            <a:spLocks noChangeArrowheads="1"/>
          </p:cNvSpPr>
          <p:nvPr/>
        </p:nvSpPr>
        <p:spPr bwMode="auto">
          <a:xfrm>
            <a:off x="2376488" y="2252663"/>
            <a:ext cx="541337" cy="252412"/>
          </a:xfrm>
          <a:prstGeom prst="rightArrow">
            <a:avLst>
              <a:gd name="adj1" fmla="val 50000"/>
              <a:gd name="adj2" fmla="val 53616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3128963" y="2181225"/>
            <a:ext cx="2008187" cy="38893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3 Gauge Bosons</a:t>
            </a:r>
          </a:p>
        </p:txBody>
      </p:sp>
      <p:pic>
        <p:nvPicPr>
          <p:cNvPr id="14" name="Picture 19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2162175"/>
            <a:ext cx="1665287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73025" y="4235450"/>
            <a:ext cx="86518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Weak Interaction only couples to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LH particles</a:t>
            </a:r>
            <a:r>
              <a:rPr lang="en-GB" smtClean="0">
                <a:solidFill>
                  <a:schemeClr val="tx2"/>
                </a:solidFill>
                <a:cs typeface="+mn-cs"/>
              </a:rPr>
              <a:t>/</a:t>
            </a:r>
            <a:r>
              <a:rPr lang="en-GB" smtClean="0">
                <a:solidFill>
                  <a:srgbClr val="CC0099"/>
                </a:solidFill>
                <a:cs typeface="+mn-cs"/>
              </a:rPr>
              <a:t>RH anti-particles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, hence only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place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LH particles</a:t>
            </a:r>
            <a:r>
              <a:rPr lang="en-GB" smtClean="0">
                <a:solidFill>
                  <a:schemeClr val="tx2"/>
                </a:solidFill>
                <a:cs typeface="+mn-cs"/>
              </a:rPr>
              <a:t>/</a:t>
            </a:r>
            <a:r>
              <a:rPr lang="en-GB" smtClean="0">
                <a:solidFill>
                  <a:srgbClr val="CC0099"/>
                </a:solidFill>
                <a:cs typeface="+mn-cs"/>
              </a:rPr>
              <a:t>RH anti-particles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in weak isospin doublets: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RH particles</a:t>
            </a:r>
            <a:r>
              <a:rPr lang="en-GB" smtClean="0">
                <a:solidFill>
                  <a:schemeClr val="tx2"/>
                </a:solidFill>
                <a:cs typeface="+mn-cs"/>
              </a:rPr>
              <a:t>/</a:t>
            </a:r>
            <a:r>
              <a:rPr lang="en-GB" smtClean="0">
                <a:solidFill>
                  <a:srgbClr val="CC0099"/>
                </a:solidFill>
                <a:cs typeface="+mn-cs"/>
              </a:rPr>
              <a:t>LH anti-particles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placed in weak isospin singlets: </a:t>
            </a:r>
          </a:p>
        </p:txBody>
      </p:sp>
      <p:pic>
        <p:nvPicPr>
          <p:cNvPr id="16" name="Picture 24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5559425"/>
            <a:ext cx="564038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" name="Picture 25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6388100"/>
            <a:ext cx="353218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8" name="Group 31"/>
          <p:cNvGrpSpPr>
            <a:grpSpLocks/>
          </p:cNvGrpSpPr>
          <p:nvPr/>
        </p:nvGrpSpPr>
        <p:grpSpPr bwMode="auto">
          <a:xfrm>
            <a:off x="358775" y="5668963"/>
            <a:ext cx="939800" cy="431800"/>
            <a:chOff x="5183" y="3453"/>
            <a:chExt cx="591" cy="272"/>
          </a:xfrm>
        </p:grpSpPr>
        <p:pic>
          <p:nvPicPr>
            <p:cNvPr id="19" name="Picture 26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9" y="3453"/>
              <a:ext cx="534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" name="Rectangle 27"/>
            <p:cNvSpPr>
              <a:spLocks noChangeArrowheads="1"/>
            </p:cNvSpPr>
            <p:nvPr/>
          </p:nvSpPr>
          <p:spPr bwMode="auto">
            <a:xfrm>
              <a:off x="5183" y="3453"/>
              <a:ext cx="591" cy="27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1" name="Group 33"/>
          <p:cNvGrpSpPr>
            <a:grpSpLocks/>
          </p:cNvGrpSpPr>
          <p:nvPr/>
        </p:nvGrpSpPr>
        <p:grpSpPr bwMode="auto">
          <a:xfrm>
            <a:off x="361950" y="6316663"/>
            <a:ext cx="938213" cy="431800"/>
            <a:chOff x="5161" y="3816"/>
            <a:chExt cx="591" cy="272"/>
          </a:xfrm>
        </p:grpSpPr>
        <p:sp>
          <p:nvSpPr>
            <p:cNvPr id="22" name="Rectangle 29"/>
            <p:cNvSpPr>
              <a:spLocks noChangeArrowheads="1"/>
            </p:cNvSpPr>
            <p:nvPr/>
          </p:nvSpPr>
          <p:spPr bwMode="auto">
            <a:xfrm>
              <a:off x="5161" y="3816"/>
              <a:ext cx="591" cy="27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3" name="Picture 30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" y="3884"/>
              <a:ext cx="516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4" name="Text Box 32"/>
          <p:cNvSpPr txBox="1">
            <a:spLocks noChangeArrowheads="1"/>
          </p:cNvSpPr>
          <p:nvPr/>
        </p:nvSpPr>
        <p:spPr bwMode="auto">
          <a:xfrm>
            <a:off x="39688" y="5259388"/>
            <a:ext cx="1500187" cy="358775"/>
          </a:xfrm>
          <a:prstGeom prst="rect">
            <a:avLst/>
          </a:prstGeom>
          <a:solidFill>
            <a:srgbClr val="FFFFCC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rgbClr val="FF0000"/>
                </a:solidFill>
                <a:cs typeface="+mn-cs"/>
              </a:rPr>
              <a:t>Weak Isospin</a:t>
            </a:r>
          </a:p>
        </p:txBody>
      </p:sp>
      <p:pic>
        <p:nvPicPr>
          <p:cNvPr id="25" name="Picture 36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5476875"/>
            <a:ext cx="942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38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50" y="5913438"/>
            <a:ext cx="942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7958138" y="5453063"/>
            <a:ext cx="1042987" cy="39528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7958138" y="5884863"/>
            <a:ext cx="1042987" cy="39528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Line 41"/>
          <p:cNvSpPr>
            <a:spLocks noChangeShapeType="1"/>
          </p:cNvSpPr>
          <p:nvPr/>
        </p:nvSpPr>
        <p:spPr bwMode="auto">
          <a:xfrm flipH="1">
            <a:off x="7273925" y="5703888"/>
            <a:ext cx="649288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" name="Line 42"/>
          <p:cNvSpPr>
            <a:spLocks noChangeShapeType="1"/>
          </p:cNvSpPr>
          <p:nvPr/>
        </p:nvSpPr>
        <p:spPr bwMode="auto">
          <a:xfrm flipH="1">
            <a:off x="7310438" y="6027738"/>
            <a:ext cx="649287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1" name="Picture 43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4522788"/>
            <a:ext cx="720725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" name="Picture 45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911725"/>
            <a:ext cx="695325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" name="Text Box 46"/>
          <p:cNvSpPr txBox="1">
            <a:spLocks noChangeArrowheads="1"/>
          </p:cNvSpPr>
          <p:nvPr/>
        </p:nvSpPr>
        <p:spPr bwMode="auto">
          <a:xfrm>
            <a:off x="5441981" y="6381750"/>
            <a:ext cx="3594038" cy="371513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Note: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RH/LH refer to chiral states</a:t>
            </a:r>
          </a:p>
        </p:txBody>
      </p:sp>
    </p:spTree>
    <p:extLst>
      <p:ext uri="{BB962C8B-B14F-4D97-AF65-F5344CB8AC3E}">
        <p14:creationId xmlns:p14="http://schemas.microsoft.com/office/powerpoint/2010/main" val="299099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Formulation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of a Unified Electroweak Theory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0273" y="1323884"/>
            <a:ext cx="58475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D60093"/>
                </a:solidFill>
                <a:latin typeface="Symbol" charset="0"/>
                <a:cs typeface="+mn-cs"/>
              </a:rPr>
              <a:t>4</a:t>
            </a:r>
            <a:r>
              <a:rPr lang="en-US" dirty="0">
                <a:solidFill>
                  <a:srgbClr val="D60093"/>
                </a:solidFill>
                <a:cs typeface="+mn-cs"/>
              </a:rPr>
              <a:t> intermediate spin </a:t>
            </a:r>
            <a:r>
              <a:rPr lang="en-US" dirty="0">
                <a:solidFill>
                  <a:srgbClr val="D60093"/>
                </a:solidFill>
                <a:latin typeface="Symbol" charset="0"/>
                <a:cs typeface="+mn-cs"/>
              </a:rPr>
              <a:t>1</a:t>
            </a:r>
            <a:r>
              <a:rPr lang="en-US" dirty="0">
                <a:solidFill>
                  <a:srgbClr val="D60093"/>
                </a:solidFill>
                <a:cs typeface="+mn-cs"/>
              </a:rPr>
              <a:t> interaction carriers (</a:t>
            </a:r>
            <a:r>
              <a:rPr lang="ja-JP" altLang="en-US" dirty="0">
                <a:solidFill>
                  <a:srgbClr val="D60093"/>
                </a:solidFill>
                <a:latin typeface="Arial"/>
                <a:cs typeface="+mn-cs"/>
              </a:rPr>
              <a:t>“</a:t>
            </a:r>
            <a:r>
              <a:rPr lang="en-US" dirty="0">
                <a:solidFill>
                  <a:srgbClr val="D60093"/>
                </a:solidFill>
                <a:cs typeface="+mn-cs"/>
              </a:rPr>
              <a:t>bosons</a:t>
            </a:r>
            <a:r>
              <a:rPr lang="ja-JP" altLang="en-US" dirty="0">
                <a:solidFill>
                  <a:srgbClr val="D60093"/>
                </a:solidFill>
                <a:latin typeface="Arial"/>
                <a:cs typeface="+mn-cs"/>
              </a:rPr>
              <a:t>”</a:t>
            </a:r>
            <a:r>
              <a:rPr lang="en-US" dirty="0">
                <a:solidFill>
                  <a:srgbClr val="D60093"/>
                </a:solidFill>
                <a:cs typeface="+mn-cs"/>
              </a:rPr>
              <a:t>):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24636" y="1641665"/>
            <a:ext cx="5526723" cy="62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Clr>
                <a:srgbClr val="D60093"/>
              </a:buClr>
              <a:buFont typeface="Wingdings" charset="0"/>
              <a:buChar char="§"/>
              <a:defRPr/>
            </a:pPr>
            <a:r>
              <a:rPr lang="en-US" dirty="0">
                <a:cs typeface="+mn-cs"/>
              </a:rPr>
              <a:t> </a:t>
            </a:r>
            <a:r>
              <a:rPr lang="en-US" dirty="0">
                <a:solidFill>
                  <a:srgbClr val="D60093"/>
                </a:solidFill>
                <a:cs typeface="+mn-cs"/>
              </a:rPr>
              <a:t>the photon (</a:t>
            </a:r>
            <a:r>
              <a:rPr lang="en-US" dirty="0">
                <a:solidFill>
                  <a:srgbClr val="D60093"/>
                </a:solidFill>
                <a:latin typeface="Symbol" charset="0"/>
                <a:cs typeface="+mn-cs"/>
              </a:rPr>
              <a:t>g</a:t>
            </a:r>
            <a:r>
              <a:rPr lang="en-US" dirty="0">
                <a:solidFill>
                  <a:srgbClr val="D60093"/>
                </a:solidFill>
                <a:cs typeface="+mn-cs"/>
              </a:rPr>
              <a:t>)</a:t>
            </a:r>
          </a:p>
          <a:p>
            <a:pPr>
              <a:lnSpc>
                <a:spcPct val="80000"/>
              </a:lnSpc>
              <a:buClr>
                <a:srgbClr val="D60093"/>
              </a:buClr>
              <a:buFont typeface="Wingdings" charset="0"/>
              <a:buNone/>
              <a:defRPr/>
            </a:pPr>
            <a:r>
              <a:rPr lang="en-US" dirty="0" smtClean="0">
                <a:solidFill>
                  <a:srgbClr val="D60093"/>
                </a:solidFill>
                <a:cs typeface="+mn-cs"/>
              </a:rPr>
              <a:t>	   </a:t>
            </a:r>
            <a:r>
              <a:rPr lang="en-US" sz="2000" dirty="0">
                <a:solidFill>
                  <a:srgbClr val="D60093"/>
                </a:solidFill>
                <a:cs typeface="+mn-cs"/>
              </a:rPr>
              <a:t>responsible for all electromagnetic processes</a:t>
            </a:r>
            <a:endParaRPr lang="en-US" dirty="0">
              <a:solidFill>
                <a:srgbClr val="D60093"/>
              </a:solidFill>
              <a:cs typeface="+mn-cs"/>
            </a:endParaRP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15279" y="3528927"/>
            <a:ext cx="7407275" cy="1006475"/>
            <a:chOff x="384" y="1296"/>
            <a:chExt cx="4666" cy="634"/>
          </a:xfrm>
        </p:grpSpPr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84" y="1296"/>
              <a:ext cx="4666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Clr>
                  <a:srgbClr val="009900"/>
                </a:buClr>
                <a:buFont typeface="Wingdings" charset="0"/>
                <a:buNone/>
                <a:defRPr/>
              </a:pPr>
              <a:r>
                <a:rPr lang="en-US" sz="2000" dirty="0">
                  <a:cs typeface="Times New Roman" charset="0"/>
                </a:rPr>
                <a:t>    Examples:</a:t>
              </a:r>
            </a:p>
            <a:p>
              <a:pPr>
                <a:buClr>
                  <a:srgbClr val="009900"/>
                </a:buClr>
                <a:buFont typeface="Symbol" charset="0"/>
                <a:buChar char=" "/>
                <a:defRPr/>
              </a:pPr>
              <a:r>
                <a:rPr lang="en-US" sz="2000" dirty="0">
                  <a:cs typeface="Times New Roman" charset="0"/>
                </a:rPr>
                <a:t> </a:t>
              </a:r>
              <a:r>
                <a:rPr lang="en-US" sz="2000" dirty="0">
                  <a:solidFill>
                    <a:srgbClr val="009900"/>
                  </a:solidFill>
                  <a:cs typeface="Times New Roman" charset="0"/>
                </a:rPr>
                <a:t>   </a:t>
              </a:r>
              <a:r>
                <a:rPr lang="en-US" sz="2000" dirty="0">
                  <a:cs typeface="Times New Roman" charset="0"/>
                </a:rPr>
                <a:t>n </a:t>
              </a:r>
              <a:r>
                <a:rPr lang="en-US" sz="2000" dirty="0">
                  <a:cs typeface="Times New Roman" charset="0"/>
                  <a:sym typeface="Symbol" charset="0"/>
                </a:rPr>
                <a:t> p  e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–  </a:t>
              </a:r>
              <a:r>
                <a:rPr lang="en-US" sz="2000" dirty="0">
                  <a:latin typeface="Symbol" charset="0"/>
                  <a:cs typeface="Times New Roman" charset="0"/>
                  <a:sym typeface="Symbol" charset="0"/>
                </a:rPr>
                <a:t>n</a:t>
              </a:r>
              <a:r>
                <a:rPr lang="en-US" sz="2000" dirty="0">
                  <a:cs typeface="Times New Roman" charset="0"/>
                  <a:sym typeface="Symbol" charset="0"/>
                </a:rPr>
                <a:t> :  n  p + W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–</a:t>
              </a:r>
              <a:r>
                <a:rPr lang="en-US" sz="2000" dirty="0">
                  <a:cs typeface="Times New Roman" charset="0"/>
                  <a:sym typeface="Symbol" charset="0"/>
                </a:rPr>
                <a:t>  followed by W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–</a:t>
              </a:r>
              <a:r>
                <a:rPr lang="en-US" sz="2000" dirty="0">
                  <a:cs typeface="Times New Roman" charset="0"/>
                  <a:sym typeface="Symbol" charset="0"/>
                </a:rPr>
                <a:t>  e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– </a:t>
              </a:r>
              <a:r>
                <a:rPr lang="en-US" sz="2000" dirty="0">
                  <a:latin typeface="Symbol" charset="0"/>
                  <a:cs typeface="Times New Roman" charset="0"/>
                  <a:sym typeface="Symbol" charset="0"/>
                </a:rPr>
                <a:t>n</a:t>
              </a:r>
              <a:r>
                <a:rPr lang="en-US" sz="2000" dirty="0">
                  <a:cs typeface="Times New Roman" charset="0"/>
                  <a:sym typeface="Symbol" charset="0"/>
                </a:rPr>
                <a:t> </a:t>
              </a:r>
            </a:p>
            <a:p>
              <a:pPr>
                <a:buClr>
                  <a:srgbClr val="009900"/>
                </a:buClr>
                <a:buFont typeface="Symbol" charset="0"/>
                <a:buChar char=" "/>
                <a:defRPr/>
              </a:pPr>
              <a:r>
                <a:rPr lang="en-US" sz="2000" dirty="0">
                  <a:cs typeface="Times New Roman" charset="0"/>
                  <a:sym typeface="Symbol" charset="0"/>
                </a:rPr>
                <a:t>    </a:t>
              </a:r>
              <a:r>
                <a:rPr lang="en-US" sz="2000" dirty="0">
                  <a:latin typeface="Symbol" charset="0"/>
                  <a:cs typeface="Times New Roman" charset="0"/>
                  <a:sym typeface="Symbol" charset="0"/>
                </a:rPr>
                <a:t>m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+</a:t>
              </a:r>
              <a:r>
                <a:rPr lang="en-US" sz="2000" dirty="0">
                  <a:cs typeface="Times New Roman" charset="0"/>
                  <a:sym typeface="Symbol" charset="0"/>
                </a:rPr>
                <a:t>  e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+</a:t>
              </a:r>
              <a:r>
                <a:rPr lang="en-US" sz="2000" dirty="0">
                  <a:cs typeface="Times New Roman" charset="0"/>
                  <a:sym typeface="Symbol" charset="0"/>
                </a:rPr>
                <a:t> </a:t>
              </a:r>
              <a:r>
                <a:rPr lang="en-US" sz="2000" dirty="0">
                  <a:latin typeface="Symbol" charset="0"/>
                  <a:cs typeface="Times New Roman" charset="0"/>
                  <a:sym typeface="Symbol" charset="0"/>
                </a:rPr>
                <a:t>n</a:t>
              </a:r>
              <a:r>
                <a:rPr lang="en-US" baseline="-25000" dirty="0">
                  <a:cs typeface="Times New Roman" charset="0"/>
                  <a:sym typeface="Symbol" charset="0"/>
                </a:rPr>
                <a:t>e</a:t>
              </a:r>
              <a:r>
                <a:rPr lang="en-US" sz="2000" dirty="0">
                  <a:cs typeface="Times New Roman" charset="0"/>
                  <a:sym typeface="Symbol" charset="0"/>
                </a:rPr>
                <a:t> </a:t>
              </a:r>
              <a:r>
                <a:rPr lang="en-US" sz="2000" dirty="0">
                  <a:latin typeface="Symbol" charset="0"/>
                  <a:cs typeface="Times New Roman" charset="0"/>
                  <a:sym typeface="Symbol" charset="0"/>
                </a:rPr>
                <a:t>n</a:t>
              </a:r>
              <a:r>
                <a:rPr lang="en-US" baseline="-25000" dirty="0">
                  <a:latin typeface="Symbol" charset="0"/>
                  <a:cs typeface="Times New Roman" charset="0"/>
                  <a:sym typeface="Symbol" charset="0"/>
                </a:rPr>
                <a:t>m </a:t>
              </a:r>
              <a:r>
                <a:rPr lang="en-US" sz="2000" dirty="0">
                  <a:cs typeface="Times New Roman" charset="0"/>
                  <a:sym typeface="Symbol" charset="0"/>
                </a:rPr>
                <a:t>: </a:t>
              </a:r>
              <a:r>
                <a:rPr lang="en-US" sz="2000" dirty="0">
                  <a:latin typeface="Symbol" charset="0"/>
                  <a:cs typeface="Times New Roman" charset="0"/>
                  <a:sym typeface="Symbol" charset="0"/>
                </a:rPr>
                <a:t>m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+</a:t>
              </a:r>
              <a:r>
                <a:rPr lang="en-US" sz="2000" dirty="0">
                  <a:cs typeface="Times New Roman" charset="0"/>
                  <a:sym typeface="Symbol" charset="0"/>
                </a:rPr>
                <a:t>  </a:t>
              </a:r>
              <a:r>
                <a:rPr lang="en-US" sz="2000" dirty="0">
                  <a:latin typeface="Symbol" charset="0"/>
                  <a:cs typeface="Times New Roman" charset="0"/>
                  <a:sym typeface="Symbol" charset="0"/>
                </a:rPr>
                <a:t>n</a:t>
              </a:r>
              <a:r>
                <a:rPr lang="en-US" baseline="-25000" dirty="0">
                  <a:latin typeface="Symbol" charset="0"/>
                  <a:cs typeface="Times New Roman" charset="0"/>
                  <a:sym typeface="Symbol" charset="0"/>
                </a:rPr>
                <a:t>m </a:t>
              </a:r>
              <a:r>
                <a:rPr lang="en-US" sz="2000" dirty="0">
                  <a:cs typeface="Times New Roman" charset="0"/>
                  <a:sym typeface="Symbol" charset="0"/>
                </a:rPr>
                <a:t>+ W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+   </a:t>
              </a:r>
              <a:r>
                <a:rPr lang="en-US" sz="2000" dirty="0">
                  <a:cs typeface="Times New Roman" charset="0"/>
                  <a:sym typeface="Symbol" charset="0"/>
                </a:rPr>
                <a:t>followed by  W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+ </a:t>
              </a:r>
              <a:r>
                <a:rPr lang="en-US" sz="2000" dirty="0">
                  <a:cs typeface="Times New Roman" charset="0"/>
                  <a:sym typeface="Symbol" charset="0"/>
                </a:rPr>
                <a:t> e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+</a:t>
              </a:r>
              <a:r>
                <a:rPr lang="en-US" sz="2000" dirty="0">
                  <a:cs typeface="Times New Roman" charset="0"/>
                  <a:sym typeface="Symbol" charset="0"/>
                </a:rPr>
                <a:t> </a:t>
              </a:r>
              <a:r>
                <a:rPr lang="en-US" sz="2000" dirty="0">
                  <a:latin typeface="Symbol" charset="0"/>
                  <a:cs typeface="Times New Roman" charset="0"/>
                  <a:sym typeface="Symbol" charset="0"/>
                </a:rPr>
                <a:t>n</a:t>
              </a:r>
              <a:r>
                <a:rPr lang="en-US" baseline="-25000" dirty="0">
                  <a:cs typeface="Times New Roman" charset="0"/>
                  <a:sym typeface="Symbol" charset="0"/>
                </a:rPr>
                <a:t>e</a:t>
              </a:r>
              <a:r>
                <a:rPr lang="en-US" sz="2000" dirty="0">
                  <a:cs typeface="Times New Roman" charset="0"/>
                  <a:sym typeface="Symbol" charset="0"/>
                </a:rPr>
                <a:t> </a:t>
              </a:r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1239" y="1554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3541" y="1554"/>
              <a:ext cx="114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04" y="1760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084" y="1744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11935" y="4694201"/>
            <a:ext cx="7450138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Z  responsible for weak processes with no electric charge transfer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     (Neutral Current processes)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     PROCESSES NEVER OBSERVED BEFORE 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     Require neutrino beams to search for these processes, to remove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     the much larger electromagnetic effects  expected with charged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     particle beams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224636" y="2440637"/>
            <a:ext cx="7437437" cy="928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rgbClr val="009900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9900"/>
                </a:solidFill>
                <a:cs typeface="+mn-cs"/>
              </a:rPr>
              <a:t> three weak, heavy bosons W</a:t>
            </a:r>
            <a:r>
              <a:rPr lang="en-US" baseline="30000" dirty="0">
                <a:solidFill>
                  <a:srgbClr val="009900"/>
                </a:solidFill>
                <a:cs typeface="+mn-cs"/>
              </a:rPr>
              <a:t>+</a:t>
            </a:r>
            <a:r>
              <a:rPr lang="en-US" dirty="0">
                <a:solidFill>
                  <a:srgbClr val="009900"/>
                </a:solidFill>
                <a:cs typeface="+mn-cs"/>
              </a:rPr>
              <a:t>  W</a:t>
            </a:r>
            <a:r>
              <a:rPr lang="en-US" baseline="30000" dirty="0">
                <a:solidFill>
                  <a:srgbClr val="009900"/>
                </a:solidFill>
                <a:cs typeface="Times New Roman" charset="0"/>
              </a:rPr>
              <a:t>–</a:t>
            </a:r>
            <a:r>
              <a:rPr lang="en-US" dirty="0">
                <a:solidFill>
                  <a:srgbClr val="009900"/>
                </a:solidFill>
                <a:cs typeface="+mn-cs"/>
              </a:rPr>
              <a:t>   Z</a:t>
            </a:r>
          </a:p>
          <a:p>
            <a:pPr>
              <a:lnSpc>
                <a:spcPct val="90000"/>
              </a:lnSpc>
              <a:buClr>
                <a:srgbClr val="009900"/>
              </a:buClr>
              <a:buFont typeface="Wingdings" charset="0"/>
              <a:buNone/>
              <a:defRPr/>
            </a:pPr>
            <a:r>
              <a:rPr lang="en-US" dirty="0">
                <a:solidFill>
                  <a:srgbClr val="009900"/>
                </a:solidFill>
                <a:cs typeface="+mn-cs"/>
              </a:rPr>
              <a:t>   </a:t>
            </a:r>
            <a:r>
              <a:rPr lang="en-US" dirty="0" smtClean="0">
                <a:solidFill>
                  <a:srgbClr val="009900"/>
                </a:solidFill>
                <a:cs typeface="+mn-cs"/>
              </a:rPr>
              <a:t>	</a:t>
            </a:r>
            <a:r>
              <a:rPr lang="en-US" sz="2000" dirty="0" smtClean="0">
                <a:solidFill>
                  <a:srgbClr val="009900"/>
                </a:solidFill>
                <a:cs typeface="+mn-cs"/>
              </a:rPr>
              <a:t>W</a:t>
            </a:r>
            <a:r>
              <a:rPr lang="en-US" baseline="30000" dirty="0">
                <a:solidFill>
                  <a:srgbClr val="009900"/>
                </a:solidFill>
                <a:cs typeface="Times New Roman" charset="0"/>
              </a:rPr>
              <a:t>±</a:t>
            </a:r>
            <a:r>
              <a:rPr lang="en-US" sz="2000" dirty="0">
                <a:solidFill>
                  <a:srgbClr val="009900"/>
                </a:solidFill>
                <a:cs typeface="Times New Roman" charset="0"/>
              </a:rPr>
              <a:t> responsible for processes with electric charge transfer = ±</a:t>
            </a:r>
            <a:r>
              <a:rPr lang="en-US" sz="2000" dirty="0">
                <a:solidFill>
                  <a:srgbClr val="009900"/>
                </a:solidFill>
                <a:latin typeface="Symbol" charset="0"/>
                <a:cs typeface="Times New Roman" charset="0"/>
              </a:rPr>
              <a:t>1</a:t>
            </a:r>
          </a:p>
          <a:p>
            <a:pPr>
              <a:lnSpc>
                <a:spcPct val="90000"/>
              </a:lnSpc>
              <a:buClr>
                <a:srgbClr val="009900"/>
              </a:buClr>
              <a:buFont typeface="Wingdings" charset="0"/>
              <a:buNone/>
              <a:defRPr/>
            </a:pPr>
            <a:r>
              <a:rPr lang="en-US" sz="2000" dirty="0">
                <a:solidFill>
                  <a:srgbClr val="009900"/>
                </a:solidFill>
                <a:latin typeface="Symbol" charset="0"/>
                <a:cs typeface="Times New Roman" charset="0"/>
              </a:rPr>
              <a:t>          </a:t>
            </a:r>
            <a:r>
              <a:rPr lang="en-US" sz="2000" dirty="0">
                <a:solidFill>
                  <a:srgbClr val="009900"/>
                </a:solidFill>
                <a:cs typeface="Times New Roman" charset="0"/>
              </a:rPr>
              <a:t>(Charged Current processes)</a:t>
            </a:r>
            <a:endParaRPr lang="en-US" dirty="0"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009" y="4871655"/>
            <a:ext cx="1226206" cy="17434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166" y="2765793"/>
            <a:ext cx="1149568" cy="17434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009" y="681664"/>
            <a:ext cx="1206447" cy="174342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TextBox 18"/>
          <p:cNvSpPr txBox="1"/>
          <p:nvPr/>
        </p:nvSpPr>
        <p:spPr>
          <a:xfrm>
            <a:off x="7679321" y="2412481"/>
            <a:ext cx="108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S. Weinberg</a:t>
            </a:r>
            <a:endParaRPr lang="en-US" sz="1400" i="1" dirty="0"/>
          </a:p>
        </p:txBody>
      </p:sp>
      <p:sp>
        <p:nvSpPr>
          <p:cNvPr id="20" name="TextBox 19"/>
          <p:cNvSpPr txBox="1"/>
          <p:nvPr/>
        </p:nvSpPr>
        <p:spPr>
          <a:xfrm>
            <a:off x="7730940" y="4535402"/>
            <a:ext cx="882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A. Salam</a:t>
            </a:r>
            <a:endParaRPr lang="en-US" sz="14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7800755" y="6581476"/>
            <a:ext cx="1041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S. Glashow</a:t>
            </a:r>
            <a:endParaRPr lang="en-US" sz="14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15279" y="969825"/>
            <a:ext cx="119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1964-1966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1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791" y="0"/>
            <a:ext cx="9181977" cy="1191557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-3051" y="208588"/>
            <a:ext cx="3482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For simplicity only consider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9974" y="591175"/>
            <a:ext cx="9121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The gauge symmetry specifies the form of the interaction: one term for each 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of the 3 generators of SU(2) </a:t>
            </a:r>
            <a:r>
              <a:rPr lang="en-GB" dirty="0" smtClean="0">
                <a:solidFill>
                  <a:schemeClr val="accent2"/>
                </a:solidFill>
                <a:latin typeface="Palatino"/>
                <a:cs typeface="+mn-cs"/>
              </a:rPr>
              <a:t>–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[</a:t>
            </a:r>
            <a:r>
              <a:rPr lang="en-GB" dirty="0" smtClean="0">
                <a:cs typeface="+mn-cs"/>
              </a:rPr>
              <a:t>note: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 here include interaction strength in current]</a:t>
            </a:r>
          </a:p>
        </p:txBody>
      </p:sp>
      <p:pic>
        <p:nvPicPr>
          <p:cNvPr id="8" name="Picture 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912" y="106988"/>
            <a:ext cx="14605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27"/>
          <p:cNvSpPr txBox="1">
            <a:spLocks noChangeArrowheads="1"/>
          </p:cNvSpPr>
          <p:nvPr/>
        </p:nvSpPr>
        <p:spPr bwMode="auto">
          <a:xfrm>
            <a:off x="-3051" y="1707188"/>
            <a:ext cx="907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The charged current W</a:t>
            </a:r>
            <a:r>
              <a:rPr lang="en-GB" baseline="30000" dirty="0" smtClean="0">
                <a:solidFill>
                  <a:schemeClr val="accent2"/>
                </a:solidFill>
                <a:cs typeface="+mn-cs"/>
              </a:rPr>
              <a:t>+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/W</a:t>
            </a:r>
            <a:r>
              <a:rPr lang="en-GB" baseline="30000" dirty="0" smtClean="0">
                <a:solidFill>
                  <a:schemeClr val="accent2"/>
                </a:solidFill>
                <a:cs typeface="+mn-cs"/>
              </a:rPr>
              <a:t>-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interaction enters as a linear combinations of W</a:t>
            </a:r>
            <a:r>
              <a:rPr lang="en-GB" baseline="-25000" dirty="0" smtClean="0">
                <a:solidFill>
                  <a:schemeClr val="accent2"/>
                </a:solidFill>
                <a:cs typeface="+mn-cs"/>
              </a:rPr>
              <a:t>1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, W</a:t>
            </a:r>
            <a:r>
              <a:rPr lang="en-GB" baseline="-25000" dirty="0" smtClean="0">
                <a:solidFill>
                  <a:schemeClr val="accent2"/>
                </a:solidFill>
                <a:cs typeface="+mn-cs"/>
              </a:rPr>
              <a:t>2</a:t>
            </a:r>
          </a:p>
        </p:txBody>
      </p:sp>
      <p:pic>
        <p:nvPicPr>
          <p:cNvPr id="10" name="Picture 3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37" y="2065963"/>
            <a:ext cx="26860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12824" y="2375525"/>
            <a:ext cx="3178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W</a:t>
            </a:r>
            <a:r>
              <a:rPr lang="en-US" baseline="30000" smtClean="0">
                <a:solidFill>
                  <a:schemeClr val="accent2"/>
                </a:solidFill>
                <a:cs typeface="Arial" charset="0"/>
              </a:rPr>
              <a:t>±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interaction terms</a:t>
            </a:r>
            <a:endParaRPr lang="en-GB" baseline="-25000" smtClean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12" name="Text Box 42"/>
          <p:cNvSpPr txBox="1">
            <a:spLocks noChangeArrowheads="1"/>
          </p:cNvSpPr>
          <p:nvPr/>
        </p:nvSpPr>
        <p:spPr bwMode="auto">
          <a:xfrm>
            <a:off x="428749" y="5507663"/>
            <a:ext cx="6950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which can be understood in terms of the weak isospin doublet</a:t>
            </a:r>
          </a:p>
        </p:txBody>
      </p:sp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7751571" y="5148888"/>
            <a:ext cx="1347788" cy="5397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b="0" smtClean="0">
                <a:solidFill>
                  <a:srgbClr val="FF0000"/>
                </a:solidFill>
                <a:cs typeface="+mn-cs"/>
              </a:rPr>
              <a:t>Bars indicates</a:t>
            </a:r>
          </a:p>
          <a:p>
            <a:pPr>
              <a:defRPr/>
            </a:pPr>
            <a:r>
              <a:rPr lang="en-GB" sz="1400" b="0" smtClean="0">
                <a:solidFill>
                  <a:srgbClr val="FF0000"/>
                </a:solidFill>
                <a:cs typeface="+mn-cs"/>
              </a:rPr>
              <a:t>adjoint spinors</a:t>
            </a:r>
          </a:p>
        </p:txBody>
      </p:sp>
      <p:sp>
        <p:nvSpPr>
          <p:cNvPr id="14" name="Line 33"/>
          <p:cNvSpPr>
            <a:spLocks noChangeShapeType="1"/>
          </p:cNvSpPr>
          <p:nvPr/>
        </p:nvSpPr>
        <p:spPr bwMode="auto">
          <a:xfrm>
            <a:off x="1311399" y="4901238"/>
            <a:ext cx="792163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Line 34"/>
          <p:cNvSpPr>
            <a:spLocks noChangeShapeType="1"/>
          </p:cNvSpPr>
          <p:nvPr/>
        </p:nvSpPr>
        <p:spPr bwMode="auto">
          <a:xfrm flipV="1">
            <a:off x="2103562" y="4432925"/>
            <a:ext cx="576262" cy="468313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Freeform 35"/>
          <p:cNvSpPr>
            <a:spLocks noChangeAspect="1"/>
          </p:cNvSpPr>
          <p:nvPr/>
        </p:nvSpPr>
        <p:spPr bwMode="auto">
          <a:xfrm rot="12978351">
            <a:off x="2032124" y="5004425"/>
            <a:ext cx="614363" cy="147638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7" name="Picture 36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49" y="4793288"/>
            <a:ext cx="234950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" name="Picture 38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337" y="4434513"/>
            <a:ext cx="322262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39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824" y="5040938"/>
            <a:ext cx="466725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3256087" y="4632950"/>
            <a:ext cx="1846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corresponds to</a:t>
            </a:r>
          </a:p>
        </p:txBody>
      </p:sp>
      <p:sp>
        <p:nvSpPr>
          <p:cNvPr id="21" name="Rectangle 61"/>
          <p:cNvSpPr>
            <a:spLocks noChangeArrowheads="1"/>
          </p:cNvSpPr>
          <p:nvPr/>
        </p:nvSpPr>
        <p:spPr bwMode="auto">
          <a:xfrm>
            <a:off x="916112" y="4356725"/>
            <a:ext cx="6948487" cy="1079500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2" name="Text Box 65"/>
          <p:cNvSpPr txBox="1">
            <a:spLocks noChangeArrowheads="1"/>
          </p:cNvSpPr>
          <p:nvPr/>
        </p:nvSpPr>
        <p:spPr bwMode="auto">
          <a:xfrm>
            <a:off x="104899" y="4609138"/>
            <a:ext cx="609600" cy="47942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smtClean="0">
                <a:solidFill>
                  <a:srgbClr val="FF0000"/>
                </a:solidFill>
                <a:cs typeface="+mn-cs"/>
              </a:rPr>
              <a:t>W</a:t>
            </a:r>
            <a:r>
              <a:rPr lang="en-GB" sz="2400" baseline="30000" smtClean="0">
                <a:solidFill>
                  <a:srgbClr val="FF0000"/>
                </a:solidFill>
                <a:cs typeface="+mn-cs"/>
              </a:rPr>
              <a:t>+</a:t>
            </a:r>
          </a:p>
        </p:txBody>
      </p:sp>
      <p:sp>
        <p:nvSpPr>
          <p:cNvPr id="23" name="Line 67"/>
          <p:cNvSpPr>
            <a:spLocks noChangeShapeType="1"/>
          </p:cNvSpPr>
          <p:nvPr/>
        </p:nvSpPr>
        <p:spPr bwMode="auto">
          <a:xfrm>
            <a:off x="1455862" y="4898063"/>
            <a:ext cx="323850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" name="Line 70"/>
          <p:cNvSpPr>
            <a:spLocks noChangeShapeType="1"/>
          </p:cNvSpPr>
          <p:nvPr/>
        </p:nvSpPr>
        <p:spPr bwMode="auto">
          <a:xfrm flipV="1">
            <a:off x="2243262" y="4623425"/>
            <a:ext cx="209550" cy="1587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25" name="Group 118"/>
          <p:cNvGrpSpPr>
            <a:grpSpLocks/>
          </p:cNvGrpSpPr>
          <p:nvPr/>
        </p:nvGrpSpPr>
        <p:grpSpPr bwMode="auto">
          <a:xfrm>
            <a:off x="33462" y="3204200"/>
            <a:ext cx="8482012" cy="409575"/>
            <a:chOff x="285" y="2024"/>
            <a:chExt cx="5343" cy="258"/>
          </a:xfrm>
        </p:grpSpPr>
        <p:pic>
          <p:nvPicPr>
            <p:cNvPr id="26" name="Picture 32" descr="TP_tmp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2" y="2024"/>
              <a:ext cx="1306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7" name="Text Box 85"/>
            <p:cNvSpPr txBox="1">
              <a:spLocks noChangeArrowheads="1"/>
            </p:cNvSpPr>
            <p:nvPr/>
          </p:nvSpPr>
          <p:spPr bwMode="auto">
            <a:xfrm>
              <a:off x="285" y="2028"/>
              <a:ext cx="398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Express in terms of the weak isospin ladder operators</a:t>
              </a:r>
              <a:endParaRPr lang="en-GB" baseline="-25000" smtClean="0">
                <a:solidFill>
                  <a:schemeClr val="accent2"/>
                </a:solidFill>
                <a:cs typeface="+mn-cs"/>
              </a:endParaRPr>
            </a:p>
          </p:txBody>
        </p:sp>
      </p:grpSp>
      <p:sp>
        <p:nvSpPr>
          <p:cNvPr id="28" name="Rectangle 41"/>
          <p:cNvSpPr>
            <a:spLocks noChangeArrowheads="1"/>
          </p:cNvSpPr>
          <p:nvPr/>
        </p:nvSpPr>
        <p:spPr bwMode="auto">
          <a:xfrm>
            <a:off x="5308724" y="4577388"/>
            <a:ext cx="2449513" cy="534987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9" name="Picture 100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737" y="4583738"/>
            <a:ext cx="379412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" name="Rectangle 93"/>
          <p:cNvSpPr>
            <a:spLocks noChangeArrowheads="1"/>
          </p:cNvSpPr>
          <p:nvPr/>
        </p:nvSpPr>
        <p:spPr bwMode="auto">
          <a:xfrm>
            <a:off x="7270874" y="5904538"/>
            <a:ext cx="19431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1" name="Rectangle 89"/>
          <p:cNvSpPr>
            <a:spLocks noChangeArrowheads="1"/>
          </p:cNvSpPr>
          <p:nvPr/>
        </p:nvSpPr>
        <p:spPr bwMode="auto">
          <a:xfrm>
            <a:off x="2805237" y="3636000"/>
            <a:ext cx="2484437" cy="61277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2" name="Text Box 119"/>
          <p:cNvSpPr txBox="1">
            <a:spLocks noChangeArrowheads="1"/>
          </p:cNvSpPr>
          <p:nvPr/>
        </p:nvSpPr>
        <p:spPr bwMode="auto">
          <a:xfrm>
            <a:off x="5848474" y="3764588"/>
            <a:ext cx="2898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Origin of        in Weak CC</a:t>
            </a:r>
          </a:p>
        </p:txBody>
      </p:sp>
      <p:pic>
        <p:nvPicPr>
          <p:cNvPr id="33" name="Picture 120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462" y="3778875"/>
            <a:ext cx="273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" name="AutoShape 121"/>
          <p:cNvSpPr>
            <a:spLocks/>
          </p:cNvSpPr>
          <p:nvPr/>
        </p:nvSpPr>
        <p:spPr bwMode="auto">
          <a:xfrm>
            <a:off x="5578599" y="3707438"/>
            <a:ext cx="179388" cy="504825"/>
          </a:xfrm>
          <a:prstGeom prst="rightBrace">
            <a:avLst>
              <a:gd name="adj1" fmla="val 23451"/>
              <a:gd name="adj2" fmla="val 50000"/>
            </a:avLst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5" name="Picture 124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2" y="1259513"/>
            <a:ext cx="242411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" name="Picture 125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499" y="1275388"/>
            <a:ext cx="242411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" name="Picture 126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249" y="1275388"/>
            <a:ext cx="242411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8" name="Picture 127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412" y="2772400"/>
            <a:ext cx="52863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9" name="Picture 128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12" y="3737600"/>
            <a:ext cx="2338387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" name="Picture 129" descr="TP_tm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462" y="4607550"/>
            <a:ext cx="2338387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" name="Picture 131" descr="TP_tmp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" y="5868025"/>
            <a:ext cx="9139238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2" name="Rectangle 132"/>
          <p:cNvSpPr>
            <a:spLocks noChangeArrowheads="1"/>
          </p:cNvSpPr>
          <p:nvPr/>
        </p:nvSpPr>
        <p:spPr bwMode="auto">
          <a:xfrm>
            <a:off x="7205786" y="5833100"/>
            <a:ext cx="1903443" cy="6477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" name="TextBox 1"/>
          <p:cNvSpPr txBox="1">
            <a:spLocks noChangeArrowheads="1"/>
          </p:cNvSpPr>
          <p:nvPr/>
        </p:nvSpPr>
        <p:spPr bwMode="auto">
          <a:xfrm>
            <a:off x="573212" y="2051675"/>
            <a:ext cx="488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FF0000"/>
                </a:solidFill>
              </a:rPr>
              <a:t>W</a:t>
            </a:r>
            <a:r>
              <a:rPr lang="en-US" sz="1800" baseline="-2500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1005012" y="1727825"/>
            <a:ext cx="1008062" cy="360363"/>
          </a:xfrm>
          <a:prstGeom prst="straightConnector1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/>
          <p:nvPr/>
        </p:nvCxnSpPr>
        <p:spPr bwMode="auto">
          <a:xfrm flipV="1">
            <a:off x="933574" y="1691313"/>
            <a:ext cx="1223963" cy="504825"/>
          </a:xfrm>
          <a:prstGeom prst="straightConnector1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2121024" y="1691313"/>
            <a:ext cx="504825" cy="0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5002337" y="1691313"/>
            <a:ext cx="503237" cy="0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7990012" y="1691313"/>
            <a:ext cx="504825" cy="0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22076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835" y="3910164"/>
            <a:ext cx="6959600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1215310" y="1514626"/>
            <a:ext cx="792162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 flipV="1">
            <a:off x="2007472" y="1046314"/>
            <a:ext cx="576263" cy="468312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" name="Freeform 10"/>
          <p:cNvSpPr>
            <a:spLocks noChangeAspect="1"/>
          </p:cNvSpPr>
          <p:nvPr/>
        </p:nvSpPr>
        <p:spPr bwMode="auto">
          <a:xfrm rot="12978351">
            <a:off x="1936035" y="1617814"/>
            <a:ext cx="612775" cy="147637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9" name="Picture 11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172" y="1008214"/>
            <a:ext cx="233363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35" y="1405089"/>
            <a:ext cx="320675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3174285" y="1279676"/>
            <a:ext cx="1844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corresponds to</a:t>
            </a:r>
          </a:p>
        </p:txBody>
      </p:sp>
      <p:pic>
        <p:nvPicPr>
          <p:cNvPr id="12" name="Picture 1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35" y="1682901"/>
            <a:ext cx="438150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854947" y="882801"/>
            <a:ext cx="7143750" cy="1152525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29447" y="1247926"/>
            <a:ext cx="579438" cy="47942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400" smtClean="0">
                <a:solidFill>
                  <a:srgbClr val="FF0000"/>
                </a:solidFill>
                <a:cs typeface="+mn-cs"/>
              </a:rPr>
              <a:t>W</a:t>
            </a:r>
            <a:r>
              <a:rPr lang="en-GB" sz="3200" b="0" baseline="30000" smtClean="0">
                <a:solidFill>
                  <a:srgbClr val="FF0000"/>
                </a:solidFill>
                <a:cs typeface="Arial" charset="0"/>
              </a:rPr>
              <a:t>-</a:t>
            </a: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1431210" y="1511451"/>
            <a:ext cx="325437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/>
        </p:nvSpPr>
        <p:spPr bwMode="auto">
          <a:xfrm flipV="1">
            <a:off x="2210672" y="1190776"/>
            <a:ext cx="207963" cy="1587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77072" y="451001"/>
            <a:ext cx="1463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Similarly </a:t>
            </a: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5226922" y="1190776"/>
            <a:ext cx="2519363" cy="55721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9" name="Text Box 32"/>
          <p:cNvSpPr txBox="1">
            <a:spLocks noChangeArrowheads="1"/>
          </p:cNvSpPr>
          <p:nvPr/>
        </p:nvSpPr>
        <p:spPr bwMode="auto">
          <a:xfrm>
            <a:off x="77072" y="2721126"/>
            <a:ext cx="58023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However have an </a:t>
            </a:r>
            <a:r>
              <a:rPr lang="en-GB" smtClean="0">
                <a:cs typeface="+mn-cs"/>
              </a:rPr>
              <a:t>additional interaction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due to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W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3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sp>
        <p:nvSpPr>
          <p:cNvPr id="20" name="Text Box 39"/>
          <p:cNvSpPr txBox="1">
            <a:spLocks noChangeArrowheads="1"/>
          </p:cNvSpPr>
          <p:nvPr/>
        </p:nvSpPr>
        <p:spPr bwMode="auto">
          <a:xfrm>
            <a:off x="383460" y="3476776"/>
            <a:ext cx="1870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expanding this:</a:t>
            </a:r>
          </a:p>
        </p:txBody>
      </p:sp>
      <p:sp>
        <p:nvSpPr>
          <p:cNvPr id="21" name="Line 40"/>
          <p:cNvSpPr>
            <a:spLocks noChangeShapeType="1"/>
          </p:cNvSpPr>
          <p:nvPr/>
        </p:nvSpPr>
        <p:spPr bwMode="auto">
          <a:xfrm>
            <a:off x="4566522" y="5278589"/>
            <a:ext cx="792163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2" name="Line 41"/>
          <p:cNvSpPr>
            <a:spLocks noChangeShapeType="1"/>
          </p:cNvSpPr>
          <p:nvPr/>
        </p:nvSpPr>
        <p:spPr bwMode="auto">
          <a:xfrm flipV="1">
            <a:off x="5358685" y="4810276"/>
            <a:ext cx="576262" cy="468313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" name="Freeform 42"/>
          <p:cNvSpPr>
            <a:spLocks noChangeAspect="1"/>
          </p:cNvSpPr>
          <p:nvPr/>
        </p:nvSpPr>
        <p:spPr bwMode="auto">
          <a:xfrm rot="12978351">
            <a:off x="5287247" y="5381776"/>
            <a:ext cx="612775" cy="147638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4" name="Picture 4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972" y="4772176"/>
            <a:ext cx="231775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" name="Picture 44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885" y="4778526"/>
            <a:ext cx="320675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Line 45"/>
          <p:cNvSpPr>
            <a:spLocks noChangeShapeType="1"/>
          </p:cNvSpPr>
          <p:nvPr/>
        </p:nvSpPr>
        <p:spPr bwMode="auto">
          <a:xfrm>
            <a:off x="4782422" y="5275414"/>
            <a:ext cx="323850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7" name="Line 46"/>
          <p:cNvSpPr>
            <a:spLocks noChangeShapeType="1"/>
          </p:cNvSpPr>
          <p:nvPr/>
        </p:nvSpPr>
        <p:spPr bwMode="auto">
          <a:xfrm flipV="1">
            <a:off x="5560297" y="4954739"/>
            <a:ext cx="209550" cy="1587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8" name="Line 49"/>
          <p:cNvSpPr>
            <a:spLocks noChangeShapeType="1"/>
          </p:cNvSpPr>
          <p:nvPr/>
        </p:nvSpPr>
        <p:spPr bwMode="auto">
          <a:xfrm>
            <a:off x="7225585" y="5280176"/>
            <a:ext cx="792162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Line 50"/>
          <p:cNvSpPr>
            <a:spLocks noChangeShapeType="1"/>
          </p:cNvSpPr>
          <p:nvPr/>
        </p:nvSpPr>
        <p:spPr bwMode="auto">
          <a:xfrm flipV="1">
            <a:off x="8017747" y="4811864"/>
            <a:ext cx="576263" cy="468312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" name="Freeform 51"/>
          <p:cNvSpPr>
            <a:spLocks noChangeAspect="1"/>
          </p:cNvSpPr>
          <p:nvPr/>
        </p:nvSpPr>
        <p:spPr bwMode="auto">
          <a:xfrm rot="12978351">
            <a:off x="7947897" y="5383364"/>
            <a:ext cx="611188" cy="147637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1" name="Picture 52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872" y="5134126"/>
            <a:ext cx="231775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" name="Picture 53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910" y="5170639"/>
            <a:ext cx="320675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" name="Line 54"/>
          <p:cNvSpPr>
            <a:spLocks noChangeShapeType="1"/>
          </p:cNvSpPr>
          <p:nvPr/>
        </p:nvSpPr>
        <p:spPr bwMode="auto">
          <a:xfrm>
            <a:off x="7441485" y="5277001"/>
            <a:ext cx="323850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" name="Line 55"/>
          <p:cNvSpPr>
            <a:spLocks noChangeShapeType="1"/>
          </p:cNvSpPr>
          <p:nvPr/>
        </p:nvSpPr>
        <p:spPr bwMode="auto">
          <a:xfrm flipV="1">
            <a:off x="8219360" y="4956326"/>
            <a:ext cx="209550" cy="1587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5" name="Line 59"/>
          <p:cNvSpPr>
            <a:spLocks noChangeShapeType="1"/>
          </p:cNvSpPr>
          <p:nvPr/>
        </p:nvSpPr>
        <p:spPr bwMode="auto">
          <a:xfrm flipH="1">
            <a:off x="5730160" y="4413401"/>
            <a:ext cx="215900" cy="252413"/>
          </a:xfrm>
          <a:prstGeom prst="line">
            <a:avLst/>
          </a:prstGeom>
          <a:noFill/>
          <a:ln w="2222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6" name="Rectangle 60"/>
          <p:cNvSpPr>
            <a:spLocks noChangeArrowheads="1"/>
          </p:cNvSpPr>
          <p:nvPr/>
        </p:nvSpPr>
        <p:spPr bwMode="auto">
          <a:xfrm>
            <a:off x="4145835" y="4702326"/>
            <a:ext cx="2233612" cy="1116013"/>
          </a:xfrm>
          <a:prstGeom prst="rect">
            <a:avLst/>
          </a:prstGeom>
          <a:noFill/>
          <a:ln w="22225" cap="rnd">
            <a:solidFill>
              <a:srgbClr val="CC0099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7" name="Rectangle 61"/>
          <p:cNvSpPr>
            <a:spLocks noChangeArrowheads="1"/>
          </p:cNvSpPr>
          <p:nvPr/>
        </p:nvSpPr>
        <p:spPr bwMode="auto">
          <a:xfrm>
            <a:off x="6809660" y="4702326"/>
            <a:ext cx="2232025" cy="1079500"/>
          </a:xfrm>
          <a:prstGeom prst="rect">
            <a:avLst/>
          </a:prstGeom>
          <a:noFill/>
          <a:ln w="22225" cap="rnd">
            <a:solidFill>
              <a:srgbClr val="CC0099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8" name="Line 62"/>
          <p:cNvSpPr>
            <a:spLocks noChangeShapeType="1"/>
          </p:cNvSpPr>
          <p:nvPr/>
        </p:nvSpPr>
        <p:spPr bwMode="auto">
          <a:xfrm>
            <a:off x="7530385" y="4413401"/>
            <a:ext cx="107950" cy="252413"/>
          </a:xfrm>
          <a:prstGeom prst="line">
            <a:avLst/>
          </a:prstGeom>
          <a:noFill/>
          <a:ln w="22225">
            <a:solidFill>
              <a:srgbClr val="CC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9" name="AutoShape 63"/>
          <p:cNvSpPr>
            <a:spLocks noChangeArrowheads="1"/>
          </p:cNvSpPr>
          <p:nvPr/>
        </p:nvSpPr>
        <p:spPr bwMode="auto">
          <a:xfrm>
            <a:off x="1499472" y="6050114"/>
            <a:ext cx="539750" cy="250825"/>
          </a:xfrm>
          <a:prstGeom prst="rightArrow">
            <a:avLst>
              <a:gd name="adj1" fmla="val 50000"/>
              <a:gd name="adj2" fmla="val 53797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0" name="Text Box 64"/>
          <p:cNvSpPr txBox="1">
            <a:spLocks noChangeArrowheads="1"/>
          </p:cNvSpPr>
          <p:nvPr/>
        </p:nvSpPr>
        <p:spPr bwMode="auto">
          <a:xfrm>
            <a:off x="2380535" y="5997726"/>
            <a:ext cx="4394200" cy="38893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NEUTRAL CURRENT INTERACTIONS !</a:t>
            </a:r>
          </a:p>
        </p:txBody>
      </p:sp>
      <p:pic>
        <p:nvPicPr>
          <p:cNvPr id="41" name="Picture 65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547" y="5457976"/>
            <a:ext cx="379413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66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260" y="5457976"/>
            <a:ext cx="379412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68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397" y="1171726"/>
            <a:ext cx="379413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4" name="Rectangle 74"/>
          <p:cNvSpPr>
            <a:spLocks noChangeArrowheads="1"/>
          </p:cNvSpPr>
          <p:nvPr/>
        </p:nvSpPr>
        <p:spPr bwMode="auto">
          <a:xfrm>
            <a:off x="2958385" y="3124351"/>
            <a:ext cx="2447925" cy="50482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45" name="Picture 86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960" y="3549801"/>
            <a:ext cx="828675" cy="322263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6" name="Line 87"/>
          <p:cNvSpPr>
            <a:spLocks noChangeShapeType="1"/>
          </p:cNvSpPr>
          <p:nvPr/>
        </p:nvSpPr>
        <p:spPr bwMode="auto">
          <a:xfrm flipH="1">
            <a:off x="5838110" y="3729189"/>
            <a:ext cx="323850" cy="28892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7" name="Line 88"/>
          <p:cNvSpPr>
            <a:spLocks noChangeShapeType="1"/>
          </p:cNvSpPr>
          <p:nvPr/>
        </p:nvSpPr>
        <p:spPr bwMode="auto">
          <a:xfrm>
            <a:off x="6990635" y="3692676"/>
            <a:ext cx="252412" cy="36036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48" name="Picture 89" descr="TP_tm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10" y="4821389"/>
            <a:ext cx="598487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9" name="Picture 90" descr="TP_tmp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35" y="4810276"/>
            <a:ext cx="598487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" name="Picture 91" descr="TP_tmp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660" y="1262214"/>
            <a:ext cx="2338387" cy="46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1" name="Group 94"/>
          <p:cNvGrpSpPr>
            <a:grpSpLocks/>
          </p:cNvGrpSpPr>
          <p:nvPr/>
        </p:nvGrpSpPr>
        <p:grpSpPr bwMode="auto">
          <a:xfrm>
            <a:off x="252" y="2144864"/>
            <a:ext cx="9113837" cy="592137"/>
            <a:chOff x="512" y="1480"/>
            <a:chExt cx="5741" cy="373"/>
          </a:xfrm>
        </p:grpSpPr>
        <p:sp>
          <p:nvSpPr>
            <p:cNvPr id="52" name="Rectangle 30"/>
            <p:cNvSpPr>
              <a:spLocks noChangeArrowheads="1"/>
            </p:cNvSpPr>
            <p:nvPr/>
          </p:nvSpPr>
          <p:spPr bwMode="auto">
            <a:xfrm>
              <a:off x="4798" y="1480"/>
              <a:ext cx="1225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53" name="Picture 92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" y="1489"/>
              <a:ext cx="5741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54" name="Picture 95" descr="TP_tmp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260" y="3160864"/>
            <a:ext cx="242411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702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Electroweak Unification</a:t>
            </a:r>
            <a:endParaRPr lang="en-US" dirty="0"/>
          </a:p>
        </p:txBody>
      </p:sp>
      <p:grpSp>
        <p:nvGrpSpPr>
          <p:cNvPr id="5" name="Group 62"/>
          <p:cNvGrpSpPr>
            <a:grpSpLocks/>
          </p:cNvGrpSpPr>
          <p:nvPr/>
        </p:nvGrpSpPr>
        <p:grpSpPr bwMode="auto">
          <a:xfrm>
            <a:off x="1152525" y="2856706"/>
            <a:ext cx="3533775" cy="812800"/>
            <a:chOff x="1691" y="1671"/>
            <a:chExt cx="2226" cy="512"/>
          </a:xfrm>
        </p:grpSpPr>
        <p:pic>
          <p:nvPicPr>
            <p:cNvPr id="6" name="Picture 13" descr="TP_tmp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" y="1671"/>
              <a:ext cx="2098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" name="Picture 15" descr="TP_tmp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" y="1944"/>
              <a:ext cx="2226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8" name="Text Box 42"/>
          <p:cNvSpPr txBox="1">
            <a:spLocks noChangeArrowheads="1"/>
          </p:cNvSpPr>
          <p:nvPr/>
        </p:nvSpPr>
        <p:spPr bwMode="auto">
          <a:xfrm>
            <a:off x="0" y="1013618"/>
            <a:ext cx="4589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Tempting to identify the           as the    </a:t>
            </a:r>
          </a:p>
        </p:txBody>
      </p:sp>
      <p:pic>
        <p:nvPicPr>
          <p:cNvPr id="9" name="Picture 4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1104106"/>
            <a:ext cx="204787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5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909" y="1054893"/>
            <a:ext cx="3810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47"/>
          <p:cNvSpPr txBox="1">
            <a:spLocks noChangeArrowheads="1"/>
          </p:cNvSpPr>
          <p:nvPr/>
        </p:nvSpPr>
        <p:spPr bwMode="auto">
          <a:xfrm>
            <a:off x="1588" y="1339056"/>
            <a:ext cx="8778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However this is not the case, have two physical neutral spin-1 gauge bosons,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and the          is a mixture of the two,  </a:t>
            </a:r>
          </a:p>
        </p:txBody>
      </p:sp>
      <p:pic>
        <p:nvPicPr>
          <p:cNvPr id="12" name="Picture 4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038" y="1396540"/>
            <a:ext cx="466725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5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32743"/>
            <a:ext cx="3810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52"/>
          <p:cNvSpPr txBox="1">
            <a:spLocks noChangeArrowheads="1"/>
          </p:cNvSpPr>
          <p:nvPr/>
        </p:nvSpPr>
        <p:spPr bwMode="auto">
          <a:xfrm>
            <a:off x="0" y="1920081"/>
            <a:ext cx="8953500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Equivalently write the photon and       in terms of the           and a new neutral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spin-1 boson the       </a:t>
            </a:r>
          </a:p>
        </p:txBody>
      </p:sp>
      <p:pic>
        <p:nvPicPr>
          <p:cNvPr id="15" name="Picture 58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889" y="1972468"/>
            <a:ext cx="379413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59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602" y="2272506"/>
            <a:ext cx="20478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" name="Group 69"/>
          <p:cNvGrpSpPr>
            <a:grpSpLocks/>
          </p:cNvGrpSpPr>
          <p:nvPr/>
        </p:nvGrpSpPr>
        <p:grpSpPr bwMode="auto">
          <a:xfrm>
            <a:off x="6230938" y="2893218"/>
            <a:ext cx="2052637" cy="757238"/>
            <a:chOff x="4005" y="1728"/>
            <a:chExt cx="1292" cy="477"/>
          </a:xfrm>
        </p:grpSpPr>
        <p:pic>
          <p:nvPicPr>
            <p:cNvPr id="18" name="Picture 65" descr="TP_tmp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" y="1797"/>
              <a:ext cx="221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9" name="Text Box 66"/>
            <p:cNvSpPr txBox="1">
              <a:spLocks noChangeArrowheads="1"/>
            </p:cNvSpPr>
            <p:nvPr/>
          </p:nvSpPr>
          <p:spPr bwMode="auto">
            <a:xfrm>
              <a:off x="4277" y="1779"/>
              <a:ext cx="99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is the weak </a:t>
              </a:r>
            </a:p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mixing angle</a:t>
              </a:r>
            </a:p>
          </p:txBody>
        </p:sp>
        <p:sp>
          <p:nvSpPr>
            <p:cNvPr id="20" name="Rectangle 68"/>
            <p:cNvSpPr>
              <a:spLocks noChangeArrowheads="1"/>
            </p:cNvSpPr>
            <p:nvPr/>
          </p:nvSpPr>
          <p:spPr bwMode="auto">
            <a:xfrm>
              <a:off x="4005" y="1728"/>
              <a:ext cx="1292" cy="477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1" name="Text Box 71"/>
          <p:cNvSpPr txBox="1">
            <a:spLocks noChangeArrowheads="1"/>
          </p:cNvSpPr>
          <p:nvPr/>
        </p:nvSpPr>
        <p:spPr bwMode="auto">
          <a:xfrm>
            <a:off x="0" y="2496343"/>
            <a:ext cx="635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The </a:t>
            </a:r>
            <a:r>
              <a:rPr lang="en-GB" u="sng" smtClean="0">
                <a:solidFill>
                  <a:srgbClr val="FF0000"/>
                </a:solidFill>
                <a:cs typeface="+mn-cs"/>
              </a:rPr>
              <a:t>physical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bosons (the        and photon field,     ) are:</a:t>
            </a:r>
          </a:p>
        </p:txBody>
      </p:sp>
      <p:sp>
        <p:nvSpPr>
          <p:cNvPr id="22" name="Text Box 72"/>
          <p:cNvSpPr txBox="1">
            <a:spLocks noChangeArrowheads="1"/>
          </p:cNvSpPr>
          <p:nvPr/>
        </p:nvSpPr>
        <p:spPr bwMode="auto">
          <a:xfrm>
            <a:off x="36513" y="3685381"/>
            <a:ext cx="8207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The new boson is associated with a new gauge symmetry similar to that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of electromagnetism :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U(1)</a:t>
            </a:r>
            <a:r>
              <a:rPr lang="en-GB" baseline="-25000" smtClean="0">
                <a:solidFill>
                  <a:srgbClr val="FF0000"/>
                </a:solidFill>
                <a:cs typeface="+mn-cs"/>
              </a:rPr>
              <a:t>Y</a:t>
            </a:r>
            <a:endParaRPr lang="en-GB" smtClean="0">
              <a:solidFill>
                <a:srgbClr val="FF0000"/>
              </a:solidFill>
              <a:cs typeface="+mn-cs"/>
            </a:endParaRPr>
          </a:p>
        </p:txBody>
      </p:sp>
      <p:sp>
        <p:nvSpPr>
          <p:cNvPr id="23" name="Text Box 73"/>
          <p:cNvSpPr txBox="1">
            <a:spLocks noChangeArrowheads="1"/>
          </p:cNvSpPr>
          <p:nvPr/>
        </p:nvSpPr>
        <p:spPr bwMode="auto">
          <a:xfrm>
            <a:off x="36513" y="4267993"/>
            <a:ext cx="7064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The charge of this symmetry is called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WEAK HYPERCHARGE</a:t>
            </a:r>
          </a:p>
        </p:txBody>
      </p:sp>
      <p:pic>
        <p:nvPicPr>
          <p:cNvPr id="24" name="Picture 74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23" y="4339431"/>
            <a:ext cx="174625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" name="Rectangle 76"/>
          <p:cNvSpPr>
            <a:spLocks noChangeArrowheads="1"/>
          </p:cNvSpPr>
          <p:nvPr/>
        </p:nvSpPr>
        <p:spPr bwMode="auto">
          <a:xfrm>
            <a:off x="2736850" y="4744243"/>
            <a:ext cx="1763713" cy="46831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" name="AutoShape 78"/>
          <p:cNvSpPr>
            <a:spLocks/>
          </p:cNvSpPr>
          <p:nvPr/>
        </p:nvSpPr>
        <p:spPr bwMode="auto">
          <a:xfrm>
            <a:off x="4824413" y="4671218"/>
            <a:ext cx="107950" cy="649288"/>
          </a:xfrm>
          <a:prstGeom prst="leftBrace">
            <a:avLst>
              <a:gd name="adj1" fmla="val 50123"/>
              <a:gd name="adj2" fmla="val 50000"/>
            </a:avLst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7" name="Text Box 79"/>
          <p:cNvSpPr txBox="1">
            <a:spLocks noChangeArrowheads="1"/>
          </p:cNvSpPr>
          <p:nvPr/>
        </p:nvSpPr>
        <p:spPr bwMode="auto">
          <a:xfrm>
            <a:off x="5059363" y="4656931"/>
            <a:ext cx="41227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0000FF"/>
                </a:solidFill>
                <a:cs typeface="+mn-cs"/>
              </a:rPr>
              <a:t>Q is the EM charge of a particle</a:t>
            </a:r>
          </a:p>
          <a:p>
            <a:pPr>
              <a:defRPr/>
            </a:pPr>
            <a:r>
              <a:rPr lang="en-GB" smtClean="0">
                <a:solidFill>
                  <a:srgbClr val="0000FF"/>
                </a:solidFill>
                <a:cs typeface="+mn-cs"/>
              </a:rPr>
              <a:t>I</a:t>
            </a:r>
            <a:r>
              <a:rPr lang="en-GB" baseline="-25000" smtClean="0">
                <a:solidFill>
                  <a:srgbClr val="0000FF"/>
                </a:solidFill>
                <a:cs typeface="+mn-cs"/>
              </a:rPr>
              <a:t>W</a:t>
            </a:r>
            <a:r>
              <a:rPr lang="en-GB" smtClean="0">
                <a:solidFill>
                  <a:srgbClr val="0000FF"/>
                </a:solidFill>
                <a:cs typeface="+mn-cs"/>
              </a:rPr>
              <a:t> is the third comp. of weak isospin</a:t>
            </a:r>
          </a:p>
        </p:txBody>
      </p:sp>
      <p:sp>
        <p:nvSpPr>
          <p:cNvPr id="28" name="Text Box 94"/>
          <p:cNvSpPr txBox="1">
            <a:spLocks noChangeArrowheads="1"/>
          </p:cNvSpPr>
          <p:nvPr/>
        </p:nvSpPr>
        <p:spPr bwMode="auto">
          <a:xfrm>
            <a:off x="2817813" y="5304631"/>
            <a:ext cx="463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By convention the coupling to the </a:t>
            </a:r>
            <a:r>
              <a:rPr lang="en-GB" smtClean="0">
                <a:cs typeface="+mn-cs"/>
              </a:rPr>
              <a:t>B</a:t>
            </a:r>
            <a:r>
              <a:rPr lang="en-GB" baseline="-25000" smtClean="0">
                <a:latin typeface="Symbol" charset="0"/>
                <a:cs typeface="+mn-cs"/>
              </a:rPr>
              <a:t>m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is </a:t>
            </a:r>
          </a:p>
        </p:txBody>
      </p:sp>
      <p:grpSp>
        <p:nvGrpSpPr>
          <p:cNvPr id="29" name="Group 108"/>
          <p:cNvGrpSpPr>
            <a:grpSpLocks/>
          </p:cNvGrpSpPr>
          <p:nvPr/>
        </p:nvGrpSpPr>
        <p:grpSpPr bwMode="auto">
          <a:xfrm>
            <a:off x="433388" y="5377656"/>
            <a:ext cx="2232025" cy="1079500"/>
            <a:chOff x="535" y="3272"/>
            <a:chExt cx="1406" cy="680"/>
          </a:xfrm>
        </p:grpSpPr>
        <p:pic>
          <p:nvPicPr>
            <p:cNvPr id="30" name="Picture 80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9" y="3320"/>
              <a:ext cx="20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1" name="Line 81"/>
            <p:cNvSpPr>
              <a:spLocks noChangeShapeType="1"/>
            </p:cNvSpPr>
            <p:nvPr/>
          </p:nvSpPr>
          <p:spPr bwMode="auto">
            <a:xfrm>
              <a:off x="797" y="3636"/>
              <a:ext cx="499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2" name="Line 82"/>
            <p:cNvSpPr>
              <a:spLocks noChangeShapeType="1"/>
            </p:cNvSpPr>
            <p:nvPr/>
          </p:nvSpPr>
          <p:spPr bwMode="auto">
            <a:xfrm flipV="1">
              <a:off x="1296" y="3341"/>
              <a:ext cx="363" cy="295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" name="Freeform 83"/>
            <p:cNvSpPr>
              <a:spLocks noChangeAspect="1"/>
            </p:cNvSpPr>
            <p:nvPr/>
          </p:nvSpPr>
          <p:spPr bwMode="auto">
            <a:xfrm rot="34578351">
              <a:off x="1251" y="3701"/>
              <a:ext cx="386" cy="93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34" name="Picture 84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" y="3567"/>
              <a:ext cx="20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5" name="Line 85"/>
            <p:cNvSpPr>
              <a:spLocks noChangeShapeType="1"/>
            </p:cNvSpPr>
            <p:nvPr/>
          </p:nvSpPr>
          <p:spPr bwMode="auto">
            <a:xfrm>
              <a:off x="933" y="3634"/>
              <a:ext cx="204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" name="Line 86"/>
            <p:cNvSpPr>
              <a:spLocks noChangeShapeType="1"/>
            </p:cNvSpPr>
            <p:nvPr/>
          </p:nvSpPr>
          <p:spPr bwMode="auto">
            <a:xfrm flipV="1">
              <a:off x="1423" y="3432"/>
              <a:ext cx="132" cy="10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7" name="Rectangle 87"/>
            <p:cNvSpPr>
              <a:spLocks noChangeArrowheads="1"/>
            </p:cNvSpPr>
            <p:nvPr/>
          </p:nvSpPr>
          <p:spPr bwMode="auto">
            <a:xfrm>
              <a:off x="535" y="3272"/>
              <a:ext cx="1406" cy="680"/>
            </a:xfrm>
            <a:prstGeom prst="rect">
              <a:avLst/>
            </a:prstGeom>
            <a:noFill/>
            <a:ln w="22225" cap="rnd">
              <a:solidFill>
                <a:srgbClr val="CC0099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38" name="Picture 91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9" y="3748"/>
              <a:ext cx="129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9" name="Picture 95" descr="TP_tmp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" y="3317"/>
              <a:ext cx="368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40" name="Picture 96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063" y="5304631"/>
            <a:ext cx="5842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" name="Picture 100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5699918"/>
            <a:ext cx="3103562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102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6134893"/>
            <a:ext cx="290512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104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3" y="5788818"/>
            <a:ext cx="1241425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4" name="Picture 107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13" y="6112668"/>
            <a:ext cx="1068387" cy="22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5" name="Text Box 109"/>
          <p:cNvSpPr txBox="1">
            <a:spLocks noChangeArrowheads="1"/>
          </p:cNvSpPr>
          <p:nvPr/>
        </p:nvSpPr>
        <p:spPr bwMode="auto">
          <a:xfrm>
            <a:off x="198438" y="6441281"/>
            <a:ext cx="180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endParaRPr lang="en-US" smtClean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46" name="Text Box 110"/>
          <p:cNvSpPr txBox="1">
            <a:spLocks noChangeArrowheads="1"/>
          </p:cNvSpPr>
          <p:nvPr/>
        </p:nvSpPr>
        <p:spPr bwMode="auto">
          <a:xfrm>
            <a:off x="206375" y="6547643"/>
            <a:ext cx="7750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(this identification of hypercharge in terms of Q and I</a:t>
            </a:r>
            <a:r>
              <a:rPr lang="en-GB" sz="1400" baseline="-25000" smtClean="0">
                <a:solidFill>
                  <a:srgbClr val="FF0000"/>
                </a:solidFill>
                <a:cs typeface="+mn-cs"/>
              </a:rPr>
              <a:t>3</a:t>
            </a:r>
            <a:r>
              <a:rPr lang="en-GB" sz="1400" smtClean="0">
                <a:solidFill>
                  <a:srgbClr val="FF0000"/>
                </a:solidFill>
                <a:cs typeface="+mn-cs"/>
              </a:rPr>
              <a:t> makes all of the following work out)</a:t>
            </a:r>
          </a:p>
        </p:txBody>
      </p:sp>
      <p:pic>
        <p:nvPicPr>
          <p:cNvPr id="47" name="Picture 112" descr="TP_tm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537" y="1993106"/>
            <a:ext cx="204787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8" name="Picture 113" descr="TP_tmp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846" y="2580481"/>
            <a:ext cx="203200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9" name="Picture 114" descr="TP_tmp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88" y="4810918"/>
            <a:ext cx="163671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0" name="Text Box 115"/>
          <p:cNvSpPr txBox="1">
            <a:spLocks noChangeArrowheads="1"/>
          </p:cNvSpPr>
          <p:nvPr/>
        </p:nvSpPr>
        <p:spPr bwMode="auto">
          <a:xfrm>
            <a:off x="5113338" y="4887118"/>
            <a:ext cx="26511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200" smtClean="0">
                <a:solidFill>
                  <a:srgbClr val="0000FF"/>
                </a:solidFill>
                <a:cs typeface="+mn-cs"/>
              </a:rPr>
              <a:t>3</a:t>
            </a:r>
          </a:p>
        </p:txBody>
      </p:sp>
      <p:pic>
        <p:nvPicPr>
          <p:cNvPr id="51" name="Picture 116" descr="TP_tmp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702" y="2580481"/>
            <a:ext cx="20478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82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2166462"/>
            <a:ext cx="5373688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338" y="1374299"/>
            <a:ext cx="51403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0" y="545624"/>
            <a:ext cx="91916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For this to work the coupling constants of the </a:t>
            </a:r>
            <a:r>
              <a:rPr lang="en-GB" smtClean="0">
                <a:cs typeface="+mn-cs"/>
              </a:rPr>
              <a:t>W</a:t>
            </a:r>
            <a:r>
              <a:rPr lang="en-GB" baseline="30000" smtClean="0">
                <a:cs typeface="+mn-cs"/>
              </a:rPr>
              <a:t>3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, </a:t>
            </a:r>
            <a:r>
              <a:rPr lang="en-GB" smtClean="0">
                <a:cs typeface="+mn-cs"/>
              </a:rPr>
              <a:t>B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, and </a:t>
            </a:r>
            <a:r>
              <a:rPr lang="en-GB" smtClean="0">
                <a:cs typeface="+mn-cs"/>
              </a:rPr>
              <a:t>photon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must be related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09563" y="869474"/>
            <a:ext cx="8205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cs typeface="+mn-cs"/>
              </a:rPr>
              <a:t>e.g. consider contributions involving the neutral interactions of electrons:</a:t>
            </a:r>
          </a:p>
        </p:txBody>
      </p:sp>
      <p:sp>
        <p:nvSpPr>
          <p:cNvPr id="9" name="Text Box 26"/>
          <p:cNvSpPr txBox="1">
            <a:spLocks noChangeArrowheads="1"/>
          </p:cNvSpPr>
          <p:nvPr/>
        </p:nvSpPr>
        <p:spPr bwMode="auto">
          <a:xfrm>
            <a:off x="342900" y="5074762"/>
            <a:ext cx="1895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which works if: </a:t>
            </a:r>
          </a:p>
        </p:txBody>
      </p:sp>
      <p:sp>
        <p:nvSpPr>
          <p:cNvPr id="10" name="Rectangle 27"/>
          <p:cNvSpPr>
            <a:spLocks noChangeArrowheads="1"/>
          </p:cNvSpPr>
          <p:nvPr/>
        </p:nvSpPr>
        <p:spPr bwMode="auto">
          <a:xfrm>
            <a:off x="2322513" y="5046187"/>
            <a:ext cx="3168650" cy="468312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Text Box 32"/>
          <p:cNvSpPr txBox="1">
            <a:spLocks noChangeArrowheads="1"/>
          </p:cNvSpPr>
          <p:nvPr/>
        </p:nvSpPr>
        <p:spPr bwMode="auto">
          <a:xfrm>
            <a:off x="574675" y="1320324"/>
            <a:ext cx="328613" cy="36988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70000"/>
              </a:lnSpc>
              <a:defRPr/>
            </a:pPr>
            <a:r>
              <a:rPr lang="en-GB" sz="2400" smtClean="0">
                <a:solidFill>
                  <a:srgbClr val="FF0000"/>
                </a:solidFill>
                <a:latin typeface="Symbol" charset="0"/>
                <a:cs typeface="+mn-cs"/>
              </a:rPr>
              <a:t>g</a:t>
            </a:r>
          </a:p>
        </p:txBody>
      </p:sp>
      <p:sp>
        <p:nvSpPr>
          <p:cNvPr id="12" name="Text Box 33"/>
          <p:cNvSpPr txBox="1">
            <a:spLocks noChangeArrowheads="1"/>
          </p:cNvSpPr>
          <p:nvPr/>
        </p:nvSpPr>
        <p:spPr bwMode="auto">
          <a:xfrm>
            <a:off x="522288" y="1741012"/>
            <a:ext cx="503237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W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3</a:t>
            </a:r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558800" y="2209324"/>
            <a:ext cx="369888" cy="38893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B</a:t>
            </a:r>
          </a:p>
        </p:txBody>
      </p:sp>
      <p:pic>
        <p:nvPicPr>
          <p:cNvPr id="14" name="Picture 1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63" y="2722087"/>
            <a:ext cx="3330575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5238750" y="2722087"/>
            <a:ext cx="3025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is equivalent to requiring </a:t>
            </a:r>
          </a:p>
        </p:txBody>
      </p:sp>
      <p:sp>
        <p:nvSpPr>
          <p:cNvPr id="16" name="Text Box 37"/>
          <p:cNvSpPr txBox="1">
            <a:spLocks noChangeArrowheads="1"/>
          </p:cNvSpPr>
          <p:nvPr/>
        </p:nvSpPr>
        <p:spPr bwMode="auto">
          <a:xfrm>
            <a:off x="20638" y="2706212"/>
            <a:ext cx="17414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relation</a:t>
            </a:r>
          </a:p>
        </p:txBody>
      </p:sp>
      <p:grpSp>
        <p:nvGrpSpPr>
          <p:cNvPr id="17" name="Group 41"/>
          <p:cNvGrpSpPr>
            <a:grpSpLocks/>
          </p:cNvGrpSpPr>
          <p:nvPr/>
        </p:nvGrpSpPr>
        <p:grpSpPr bwMode="auto">
          <a:xfrm>
            <a:off x="2430463" y="3138012"/>
            <a:ext cx="3529012" cy="503237"/>
            <a:chOff x="1691" y="1911"/>
            <a:chExt cx="2223" cy="317"/>
          </a:xfrm>
        </p:grpSpPr>
        <p:pic>
          <p:nvPicPr>
            <p:cNvPr id="18" name="Picture 39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7" y="1911"/>
              <a:ext cx="2134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9" name="Rectangle 40"/>
            <p:cNvSpPr>
              <a:spLocks noChangeArrowheads="1"/>
            </p:cNvSpPr>
            <p:nvPr/>
          </p:nvSpPr>
          <p:spPr bwMode="auto">
            <a:xfrm>
              <a:off x="1691" y="1911"/>
              <a:ext cx="2223" cy="317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0" name="Text Box 42"/>
          <p:cNvSpPr txBox="1">
            <a:spLocks noChangeArrowheads="1"/>
          </p:cNvSpPr>
          <p:nvPr/>
        </p:nvSpPr>
        <p:spPr bwMode="auto">
          <a:xfrm>
            <a:off x="53975" y="3641249"/>
            <a:ext cx="22653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Writing this in full:</a:t>
            </a:r>
          </a:p>
        </p:txBody>
      </p:sp>
      <p:pic>
        <p:nvPicPr>
          <p:cNvPr id="21" name="Picture 5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5127149"/>
            <a:ext cx="3008313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" name="Text Box 56"/>
          <p:cNvSpPr txBox="1">
            <a:spLocks noChangeArrowheads="1"/>
          </p:cNvSpPr>
          <p:nvPr/>
        </p:nvSpPr>
        <p:spPr bwMode="auto">
          <a:xfrm>
            <a:off x="20638" y="5622449"/>
            <a:ext cx="89804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Couplings of electromagnetism, the weak interaction and the interaction of the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U(1)</a:t>
            </a:r>
            <a:r>
              <a:rPr lang="en-GB" baseline="-25000" smtClean="0">
                <a:solidFill>
                  <a:srgbClr val="FF0000"/>
                </a:solidFill>
                <a:cs typeface="+mn-cs"/>
              </a:rPr>
              <a:t>Y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symmetry are therefore related. </a:t>
            </a:r>
          </a:p>
        </p:txBody>
      </p:sp>
      <p:pic>
        <p:nvPicPr>
          <p:cNvPr id="23" name="Picture 57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734662"/>
            <a:ext cx="22193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" name="Text Box 58"/>
          <p:cNvSpPr txBox="1">
            <a:spLocks noChangeArrowheads="1"/>
          </p:cNvSpPr>
          <p:nvPr/>
        </p:nvSpPr>
        <p:spPr bwMode="auto">
          <a:xfrm>
            <a:off x="5562988" y="5113041"/>
            <a:ext cx="36433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dirty="0" smtClean="0">
                <a:solidFill>
                  <a:schemeClr val="hlink"/>
                </a:solidFill>
                <a:cs typeface="+mn-cs"/>
              </a:rPr>
              <a:t>(i.e. equate coefficients of L and R terms)</a:t>
            </a:r>
          </a:p>
        </p:txBody>
      </p:sp>
      <p:pic>
        <p:nvPicPr>
          <p:cNvPr id="25" name="Picture 59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4" y="4001612"/>
            <a:ext cx="915352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60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5" y="4506437"/>
            <a:ext cx="90265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4746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 </a:t>
            </a:r>
            <a:r>
              <a:rPr lang="en-US" dirty="0" smtClean="0"/>
              <a:t>boson</a:t>
            </a:r>
            <a:endParaRPr lang="en-US" dirty="0"/>
          </a:p>
        </p:txBody>
      </p:sp>
      <p:pic>
        <p:nvPicPr>
          <p:cNvPr id="5" name="Picture 6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2" y="2647950"/>
            <a:ext cx="87915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1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1333500"/>
            <a:ext cx="353377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2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" y="1749425"/>
            <a:ext cx="74771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0" y="976313"/>
            <a:ext cx="71516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In this model we can now derive the couplings of the Z Boson </a:t>
            </a:r>
          </a:p>
        </p:txBody>
      </p:sp>
      <p:sp>
        <p:nvSpPr>
          <p:cNvPr id="9" name="Text Box 29"/>
          <p:cNvSpPr txBox="1">
            <a:spLocks noChangeArrowheads="1"/>
          </p:cNvSpPr>
          <p:nvPr/>
        </p:nvSpPr>
        <p:spPr bwMode="auto">
          <a:xfrm>
            <a:off x="69850" y="2216150"/>
            <a:ext cx="57165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Writing this in terms of weak isospin and charge: </a:t>
            </a:r>
          </a:p>
        </p:txBody>
      </p:sp>
      <p:sp>
        <p:nvSpPr>
          <p:cNvPr id="10" name="Rectangle 33"/>
          <p:cNvSpPr>
            <a:spLocks noChangeArrowheads="1"/>
          </p:cNvSpPr>
          <p:nvPr/>
        </p:nvSpPr>
        <p:spPr bwMode="auto">
          <a:xfrm>
            <a:off x="2806700" y="2647950"/>
            <a:ext cx="1295400" cy="395288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5253037" y="2647950"/>
            <a:ext cx="612775" cy="395288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Rectangle 36"/>
          <p:cNvSpPr>
            <a:spLocks noChangeArrowheads="1"/>
          </p:cNvSpPr>
          <p:nvPr/>
        </p:nvSpPr>
        <p:spPr bwMode="auto">
          <a:xfrm>
            <a:off x="6731000" y="2647950"/>
            <a:ext cx="323850" cy="395288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4416425" y="3151188"/>
            <a:ext cx="2241550" cy="32702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For RH chiral states I</a:t>
            </a:r>
            <a:r>
              <a:rPr lang="en-GB" sz="1400" baseline="-25000" smtClean="0">
                <a:solidFill>
                  <a:srgbClr val="FF0000"/>
                </a:solidFill>
                <a:cs typeface="+mn-cs"/>
              </a:rPr>
              <a:t>3</a:t>
            </a:r>
            <a:r>
              <a:rPr lang="en-GB" sz="1400" smtClean="0">
                <a:solidFill>
                  <a:srgbClr val="FF0000"/>
                </a:solidFill>
                <a:cs typeface="+mn-cs"/>
              </a:rPr>
              <a:t>=0</a:t>
            </a:r>
          </a:p>
        </p:txBody>
      </p:sp>
      <p:sp>
        <p:nvSpPr>
          <p:cNvPr id="14" name="AutoShape 38"/>
          <p:cNvSpPr>
            <a:spLocks/>
          </p:cNvSpPr>
          <p:nvPr/>
        </p:nvSpPr>
        <p:spPr bwMode="auto">
          <a:xfrm rot="16200000">
            <a:off x="5506244" y="2863056"/>
            <a:ext cx="107950" cy="468313"/>
          </a:xfrm>
          <a:prstGeom prst="leftBrace">
            <a:avLst>
              <a:gd name="adj1" fmla="val 36152"/>
              <a:gd name="adj2" fmla="val 50000"/>
            </a:avLst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69850" y="3513138"/>
            <a:ext cx="59070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Gathering up the terms for LH and RH chiral states:</a:t>
            </a:r>
          </a:p>
        </p:txBody>
      </p:sp>
      <p:pic>
        <p:nvPicPr>
          <p:cNvPr id="16" name="Picture 4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4384675"/>
            <a:ext cx="300672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" name="Text Box 45"/>
          <p:cNvSpPr txBox="1">
            <a:spLocks noChangeArrowheads="1"/>
          </p:cNvSpPr>
          <p:nvPr/>
        </p:nvSpPr>
        <p:spPr bwMode="auto">
          <a:xfrm>
            <a:off x="106362" y="4341813"/>
            <a:ext cx="51704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Using:                                                        gives</a:t>
            </a:r>
          </a:p>
        </p:txBody>
      </p:sp>
      <p:grpSp>
        <p:nvGrpSpPr>
          <p:cNvPr id="18" name="Group 55"/>
          <p:cNvGrpSpPr>
            <a:grpSpLocks/>
          </p:cNvGrpSpPr>
          <p:nvPr/>
        </p:nvGrpSpPr>
        <p:grpSpPr bwMode="auto">
          <a:xfrm>
            <a:off x="2265362" y="6426200"/>
            <a:ext cx="3384550" cy="431800"/>
            <a:chOff x="444" y="3838"/>
            <a:chExt cx="2132" cy="272"/>
          </a:xfrm>
        </p:grpSpPr>
        <p:sp>
          <p:nvSpPr>
            <p:cNvPr id="19" name="Text Box 52"/>
            <p:cNvSpPr txBox="1">
              <a:spLocks noChangeArrowheads="1"/>
            </p:cNvSpPr>
            <p:nvPr/>
          </p:nvSpPr>
          <p:spPr bwMode="auto">
            <a:xfrm>
              <a:off x="444" y="3857"/>
              <a:ext cx="44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with </a:t>
              </a:r>
            </a:p>
          </p:txBody>
        </p:sp>
        <p:pic>
          <p:nvPicPr>
            <p:cNvPr id="20" name="Picture 53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" y="3881"/>
              <a:ext cx="1490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1" name="Rectangle 54"/>
            <p:cNvSpPr>
              <a:spLocks noChangeArrowheads="1"/>
            </p:cNvSpPr>
            <p:nvPr/>
          </p:nvSpPr>
          <p:spPr bwMode="auto">
            <a:xfrm>
              <a:off x="965" y="3838"/>
              <a:ext cx="1611" cy="27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22" name="Picture 58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2" y="1389063"/>
            <a:ext cx="263525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Rectangle 59"/>
          <p:cNvSpPr>
            <a:spLocks noChangeArrowheads="1"/>
          </p:cNvSpPr>
          <p:nvPr/>
        </p:nvSpPr>
        <p:spPr bwMode="auto">
          <a:xfrm>
            <a:off x="5865812" y="1352550"/>
            <a:ext cx="325438" cy="360363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" name="Line 60"/>
          <p:cNvSpPr>
            <a:spLocks noChangeShapeType="1"/>
          </p:cNvSpPr>
          <p:nvPr/>
        </p:nvSpPr>
        <p:spPr bwMode="auto">
          <a:xfrm flipH="1">
            <a:off x="5722937" y="1641475"/>
            <a:ext cx="142875" cy="1079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5" name="Picture 62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" y="3873500"/>
            <a:ext cx="890746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Text Box 66"/>
          <p:cNvSpPr txBox="1">
            <a:spLocks noChangeArrowheads="1"/>
          </p:cNvSpPr>
          <p:nvPr/>
        </p:nvSpPr>
        <p:spPr bwMode="auto">
          <a:xfrm>
            <a:off x="6010275" y="6426200"/>
            <a:ext cx="498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i.e.</a:t>
            </a:r>
          </a:p>
        </p:txBody>
      </p:sp>
      <p:pic>
        <p:nvPicPr>
          <p:cNvPr id="27" name="Picture 68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226592"/>
            <a:ext cx="148907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8" name="Rectangle 69"/>
          <p:cNvSpPr>
            <a:spLocks noChangeArrowheads="1"/>
          </p:cNvSpPr>
          <p:nvPr/>
        </p:nvSpPr>
        <p:spPr bwMode="auto">
          <a:xfrm>
            <a:off x="6550025" y="6217855"/>
            <a:ext cx="1584325" cy="6477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Line 70"/>
          <p:cNvSpPr>
            <a:spLocks noChangeShapeType="1"/>
          </p:cNvSpPr>
          <p:nvPr/>
        </p:nvSpPr>
        <p:spPr bwMode="auto">
          <a:xfrm>
            <a:off x="2951162" y="2143125"/>
            <a:ext cx="214313" cy="468313"/>
          </a:xfrm>
          <a:prstGeom prst="line">
            <a:avLst/>
          </a:prstGeom>
          <a:noFill/>
          <a:ln w="22225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" name="Line 71"/>
          <p:cNvSpPr>
            <a:spLocks noChangeShapeType="1"/>
          </p:cNvSpPr>
          <p:nvPr/>
        </p:nvSpPr>
        <p:spPr bwMode="auto">
          <a:xfrm>
            <a:off x="4462462" y="2143125"/>
            <a:ext cx="828675" cy="468313"/>
          </a:xfrm>
          <a:prstGeom prst="line">
            <a:avLst/>
          </a:prstGeom>
          <a:noFill/>
          <a:ln w="22225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1" name="Text Box 72"/>
          <p:cNvSpPr txBox="1">
            <a:spLocks noChangeArrowheads="1"/>
          </p:cNvSpPr>
          <p:nvPr/>
        </p:nvSpPr>
        <p:spPr bwMode="auto">
          <a:xfrm>
            <a:off x="6550025" y="1344613"/>
            <a:ext cx="1908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for the electron </a:t>
            </a:r>
          </a:p>
        </p:txBody>
      </p:sp>
      <p:pic>
        <p:nvPicPr>
          <p:cNvPr id="32" name="Picture 74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0" y="1376363"/>
            <a:ext cx="695325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" name="Rectangle 75"/>
          <p:cNvSpPr>
            <a:spLocks noChangeArrowheads="1"/>
          </p:cNvSpPr>
          <p:nvPr/>
        </p:nvSpPr>
        <p:spPr bwMode="auto">
          <a:xfrm>
            <a:off x="6550025" y="1314450"/>
            <a:ext cx="2592387" cy="433388"/>
          </a:xfrm>
          <a:prstGeom prst="rect">
            <a:avLst/>
          </a:prstGeom>
          <a:noFill/>
          <a:ln w="22225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34" name="Group 79"/>
          <p:cNvGrpSpPr>
            <a:grpSpLocks/>
          </p:cNvGrpSpPr>
          <p:nvPr/>
        </p:nvGrpSpPr>
        <p:grpSpPr bwMode="auto">
          <a:xfrm>
            <a:off x="1293812" y="5743575"/>
            <a:ext cx="6613525" cy="468313"/>
            <a:chOff x="1056" y="3408"/>
            <a:chExt cx="4166" cy="295"/>
          </a:xfrm>
        </p:grpSpPr>
        <p:sp>
          <p:nvSpPr>
            <p:cNvPr id="35" name="Rectangle 51"/>
            <p:cNvSpPr>
              <a:spLocks noChangeArrowheads="1"/>
            </p:cNvSpPr>
            <p:nvPr/>
          </p:nvSpPr>
          <p:spPr bwMode="auto">
            <a:xfrm>
              <a:off x="1056" y="3408"/>
              <a:ext cx="4151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36" name="Picture 77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" y="3431"/>
              <a:ext cx="4103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37" name="Rectangle 80"/>
          <p:cNvSpPr>
            <a:spLocks noChangeArrowheads="1"/>
          </p:cNvSpPr>
          <p:nvPr/>
        </p:nvSpPr>
        <p:spPr bwMode="auto">
          <a:xfrm>
            <a:off x="1293812" y="5707063"/>
            <a:ext cx="6805613" cy="503237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8" name="Picture 81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37" y="4737100"/>
            <a:ext cx="6923088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711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1488" y="125413"/>
            <a:ext cx="8672512" cy="78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92075" y="423788"/>
            <a:ext cx="8423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Unlike for the Charged Current Weak interaction (W) the Z Boson couples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to both LH and RH chiral components, </a:t>
            </a:r>
            <a:r>
              <a:rPr lang="en-GB" smtClean="0">
                <a:cs typeface="+mn-cs"/>
              </a:rPr>
              <a:t>but not equally</a:t>
            </a:r>
            <a:r>
              <a:rPr lang="en-GB" smtClean="0">
                <a:solidFill>
                  <a:schemeClr val="accent2"/>
                </a:solidFill>
                <a:latin typeface="Palatino"/>
                <a:cs typeface="+mn-cs"/>
              </a:rPr>
              <a:t>…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sp>
        <p:nvSpPr>
          <p:cNvPr id="6" name="Line 21"/>
          <p:cNvSpPr>
            <a:spLocks noChangeShapeType="1"/>
          </p:cNvSpPr>
          <p:nvPr/>
        </p:nvSpPr>
        <p:spPr bwMode="auto">
          <a:xfrm>
            <a:off x="1822450" y="2627238"/>
            <a:ext cx="9366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Line 22"/>
          <p:cNvSpPr>
            <a:spLocks noChangeShapeType="1"/>
          </p:cNvSpPr>
          <p:nvPr/>
        </p:nvSpPr>
        <p:spPr bwMode="auto">
          <a:xfrm flipV="1">
            <a:off x="2759075" y="2195438"/>
            <a:ext cx="828675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" name="Line 23"/>
          <p:cNvSpPr>
            <a:spLocks noChangeShapeType="1"/>
          </p:cNvSpPr>
          <p:nvPr/>
        </p:nvSpPr>
        <p:spPr bwMode="auto">
          <a:xfrm>
            <a:off x="1931988" y="2627238"/>
            <a:ext cx="396875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Line 24"/>
          <p:cNvSpPr>
            <a:spLocks noChangeShapeType="1"/>
          </p:cNvSpPr>
          <p:nvPr/>
        </p:nvSpPr>
        <p:spPr bwMode="auto">
          <a:xfrm flipV="1">
            <a:off x="2903538" y="2376413"/>
            <a:ext cx="323850" cy="1793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Freeform 26"/>
          <p:cNvSpPr>
            <a:spLocks noChangeAspect="1"/>
          </p:cNvSpPr>
          <p:nvPr/>
        </p:nvSpPr>
        <p:spPr bwMode="auto">
          <a:xfrm rot="12978351">
            <a:off x="2663825" y="2808213"/>
            <a:ext cx="900113" cy="146050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1" name="Picture 2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8" y="2482775"/>
            <a:ext cx="32067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3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2016050"/>
            <a:ext cx="32067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3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195438"/>
            <a:ext cx="6429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3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3062213"/>
            <a:ext cx="20478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Line 34"/>
          <p:cNvSpPr>
            <a:spLocks noChangeShapeType="1"/>
          </p:cNvSpPr>
          <p:nvPr/>
        </p:nvSpPr>
        <p:spPr bwMode="auto">
          <a:xfrm>
            <a:off x="5170488" y="2628825"/>
            <a:ext cx="93662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Line 35"/>
          <p:cNvSpPr>
            <a:spLocks noChangeShapeType="1"/>
          </p:cNvSpPr>
          <p:nvPr/>
        </p:nvSpPr>
        <p:spPr bwMode="auto">
          <a:xfrm flipV="1">
            <a:off x="6107113" y="2197025"/>
            <a:ext cx="828675" cy="4318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Line 36"/>
          <p:cNvSpPr>
            <a:spLocks noChangeShapeType="1"/>
          </p:cNvSpPr>
          <p:nvPr/>
        </p:nvSpPr>
        <p:spPr bwMode="auto">
          <a:xfrm>
            <a:off x="5280025" y="2628825"/>
            <a:ext cx="395288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" name="Line 37"/>
          <p:cNvSpPr>
            <a:spLocks noChangeShapeType="1"/>
          </p:cNvSpPr>
          <p:nvPr/>
        </p:nvSpPr>
        <p:spPr bwMode="auto">
          <a:xfrm flipV="1">
            <a:off x="6251575" y="2378000"/>
            <a:ext cx="323850" cy="17938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9" name="Freeform 38"/>
          <p:cNvSpPr>
            <a:spLocks noChangeAspect="1"/>
          </p:cNvSpPr>
          <p:nvPr/>
        </p:nvSpPr>
        <p:spPr bwMode="auto">
          <a:xfrm rot="12978351">
            <a:off x="6011863" y="2809800"/>
            <a:ext cx="900112" cy="146050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0" name="Picture 42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8" y="3063800"/>
            <a:ext cx="204787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43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2484363"/>
            <a:ext cx="32067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2" name="Picture 44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2017638"/>
            <a:ext cx="32067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" name="Picture 45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88" y="2197025"/>
            <a:ext cx="671512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" name="Text Box 59"/>
          <p:cNvSpPr txBox="1">
            <a:spLocks noChangeArrowheads="1"/>
          </p:cNvSpPr>
          <p:nvPr/>
        </p:nvSpPr>
        <p:spPr bwMode="auto">
          <a:xfrm>
            <a:off x="165100" y="4765600"/>
            <a:ext cx="7864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Use projection operators to obtain vector and axial vector couplings</a:t>
            </a:r>
          </a:p>
        </p:txBody>
      </p:sp>
      <p:pic>
        <p:nvPicPr>
          <p:cNvPr id="25" name="Picture 61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575" y="5197400"/>
            <a:ext cx="28924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63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63" y="5197400"/>
            <a:ext cx="2922587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Picture 48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3352725"/>
            <a:ext cx="195738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8" name="Rectangle 50"/>
          <p:cNvSpPr>
            <a:spLocks noChangeArrowheads="1"/>
          </p:cNvSpPr>
          <p:nvPr/>
        </p:nvSpPr>
        <p:spPr bwMode="auto">
          <a:xfrm>
            <a:off x="5132388" y="3343200"/>
            <a:ext cx="2124075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9" name="Text Box 51"/>
          <p:cNvSpPr txBox="1">
            <a:spLocks noChangeArrowheads="1"/>
          </p:cNvSpPr>
          <p:nvPr/>
        </p:nvSpPr>
        <p:spPr bwMode="auto">
          <a:xfrm>
            <a:off x="5111750" y="4094088"/>
            <a:ext cx="3189288" cy="6032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rgbClr val="FF0000"/>
                </a:solidFill>
                <a:cs typeface="+mn-cs"/>
              </a:rPr>
              <a:t>B</a:t>
            </a:r>
            <a:r>
              <a:rPr lang="en-GB" sz="1600" baseline="-25000" smtClean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GB" sz="1600" smtClean="0">
                <a:solidFill>
                  <a:srgbClr val="FF0000"/>
                </a:solidFill>
                <a:cs typeface="+mn-cs"/>
              </a:rPr>
              <a:t> part of Z couples equally to </a:t>
            </a:r>
          </a:p>
          <a:p>
            <a:pPr>
              <a:defRPr/>
            </a:pPr>
            <a:r>
              <a:rPr lang="en-GB" sz="1600" smtClean="0">
                <a:solidFill>
                  <a:srgbClr val="FF0000"/>
                </a:solidFill>
                <a:cs typeface="+mn-cs"/>
              </a:rPr>
              <a:t>LH and RH components</a:t>
            </a:r>
          </a:p>
        </p:txBody>
      </p:sp>
      <p:sp>
        <p:nvSpPr>
          <p:cNvPr id="30" name="Line 52"/>
          <p:cNvSpPr>
            <a:spLocks noChangeShapeType="1"/>
          </p:cNvSpPr>
          <p:nvPr/>
        </p:nvSpPr>
        <p:spPr bwMode="auto">
          <a:xfrm flipV="1">
            <a:off x="5492750" y="3976613"/>
            <a:ext cx="0" cy="10795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1" name="Line 53"/>
          <p:cNvSpPr>
            <a:spLocks noChangeShapeType="1"/>
          </p:cNvSpPr>
          <p:nvPr/>
        </p:nvSpPr>
        <p:spPr bwMode="auto">
          <a:xfrm>
            <a:off x="3368675" y="3976613"/>
            <a:ext cx="3025775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2" name="Line 54"/>
          <p:cNvSpPr>
            <a:spLocks noChangeShapeType="1"/>
          </p:cNvSpPr>
          <p:nvPr/>
        </p:nvSpPr>
        <p:spPr bwMode="auto">
          <a:xfrm flipV="1">
            <a:off x="6394450" y="3833738"/>
            <a:ext cx="0" cy="14287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3" name="Line 55"/>
          <p:cNvSpPr>
            <a:spLocks noChangeShapeType="1"/>
          </p:cNvSpPr>
          <p:nvPr/>
        </p:nvSpPr>
        <p:spPr bwMode="auto">
          <a:xfrm flipV="1">
            <a:off x="3368675" y="3833738"/>
            <a:ext cx="0" cy="14287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" name="Text Box 56"/>
          <p:cNvSpPr txBox="1">
            <a:spLocks noChangeArrowheads="1"/>
          </p:cNvSpPr>
          <p:nvPr/>
        </p:nvSpPr>
        <p:spPr bwMode="auto">
          <a:xfrm>
            <a:off x="1057275" y="4094088"/>
            <a:ext cx="2922588" cy="6032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rgbClr val="FF0000"/>
                </a:solidFill>
                <a:cs typeface="+mn-cs"/>
              </a:rPr>
              <a:t>W</a:t>
            </a:r>
            <a:r>
              <a:rPr lang="en-GB" sz="1600" baseline="30000" smtClean="0">
                <a:solidFill>
                  <a:srgbClr val="FF0000"/>
                </a:solidFill>
                <a:latin typeface="Symbol" charset="0"/>
                <a:cs typeface="+mn-cs"/>
              </a:rPr>
              <a:t>3</a:t>
            </a:r>
            <a:r>
              <a:rPr lang="en-GB" sz="1600" baseline="30000" smtClean="0">
                <a:solidFill>
                  <a:srgbClr val="FF0000"/>
                </a:solidFill>
                <a:cs typeface="+mn-cs"/>
              </a:rPr>
              <a:t> </a:t>
            </a:r>
            <a:r>
              <a:rPr lang="en-GB" sz="1600" smtClean="0">
                <a:solidFill>
                  <a:srgbClr val="FF0000"/>
                </a:solidFill>
                <a:cs typeface="+mn-cs"/>
              </a:rPr>
              <a:t>part of Z couples only to </a:t>
            </a:r>
          </a:p>
          <a:p>
            <a:pPr>
              <a:defRPr/>
            </a:pPr>
            <a:r>
              <a:rPr lang="en-GB" sz="1600" smtClean="0">
                <a:solidFill>
                  <a:srgbClr val="FF0000"/>
                </a:solidFill>
                <a:cs typeface="+mn-cs"/>
              </a:rPr>
              <a:t>LH components (like W</a:t>
            </a:r>
            <a:r>
              <a:rPr lang="en-US" sz="1600" baseline="30000" smtClean="0">
                <a:solidFill>
                  <a:srgbClr val="FF0000"/>
                </a:solidFill>
                <a:cs typeface="Arial" charset="0"/>
              </a:rPr>
              <a:t>±</a:t>
            </a:r>
            <a:r>
              <a:rPr lang="en-GB" sz="1600" smtClean="0">
                <a:solidFill>
                  <a:srgbClr val="FF0000"/>
                </a:solidFill>
                <a:cs typeface="+mn-cs"/>
              </a:rPr>
              <a:t>)</a:t>
            </a:r>
          </a:p>
        </p:txBody>
      </p:sp>
      <p:sp>
        <p:nvSpPr>
          <p:cNvPr id="35" name="Line 57"/>
          <p:cNvSpPr>
            <a:spLocks noChangeShapeType="1"/>
          </p:cNvSpPr>
          <p:nvPr/>
        </p:nvSpPr>
        <p:spPr bwMode="auto">
          <a:xfrm flipV="1">
            <a:off x="2397125" y="3833738"/>
            <a:ext cx="0" cy="250825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6" name="Rectangle 49"/>
          <p:cNvSpPr>
            <a:spLocks noChangeArrowheads="1"/>
          </p:cNvSpPr>
          <p:nvPr/>
        </p:nvSpPr>
        <p:spPr bwMode="auto">
          <a:xfrm>
            <a:off x="1570038" y="3343200"/>
            <a:ext cx="2482850" cy="39528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7" name="Line 69"/>
          <p:cNvSpPr>
            <a:spLocks noChangeShapeType="1"/>
          </p:cNvSpPr>
          <p:nvPr/>
        </p:nvSpPr>
        <p:spPr bwMode="auto">
          <a:xfrm>
            <a:off x="3260725" y="3938513"/>
            <a:ext cx="3240088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8" name="Line 70"/>
          <p:cNvSpPr>
            <a:spLocks noChangeShapeType="1"/>
          </p:cNvSpPr>
          <p:nvPr/>
        </p:nvSpPr>
        <p:spPr bwMode="auto">
          <a:xfrm flipV="1">
            <a:off x="5673725" y="3938513"/>
            <a:ext cx="0" cy="1428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9" name="Line 71"/>
          <p:cNvSpPr>
            <a:spLocks noChangeShapeType="1"/>
          </p:cNvSpPr>
          <p:nvPr/>
        </p:nvSpPr>
        <p:spPr bwMode="auto">
          <a:xfrm flipV="1">
            <a:off x="6500813" y="3776588"/>
            <a:ext cx="0" cy="1666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0" name="Rectangle 73"/>
          <p:cNvSpPr>
            <a:spLocks noChangeArrowheads="1"/>
          </p:cNvSpPr>
          <p:nvPr/>
        </p:nvSpPr>
        <p:spPr bwMode="auto">
          <a:xfrm>
            <a:off x="5135563" y="3340025"/>
            <a:ext cx="2120900" cy="39528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1" name="Line 74"/>
          <p:cNvSpPr>
            <a:spLocks noChangeShapeType="1"/>
          </p:cNvSpPr>
          <p:nvPr/>
        </p:nvSpPr>
        <p:spPr bwMode="auto">
          <a:xfrm flipV="1">
            <a:off x="3260725" y="3786113"/>
            <a:ext cx="0" cy="1666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2" name="Line 75"/>
          <p:cNvSpPr>
            <a:spLocks noChangeShapeType="1"/>
          </p:cNvSpPr>
          <p:nvPr/>
        </p:nvSpPr>
        <p:spPr bwMode="auto">
          <a:xfrm flipV="1">
            <a:off x="2397125" y="3771825"/>
            <a:ext cx="0" cy="3111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43" name="Picture 76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5738738"/>
            <a:ext cx="49942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4" name="Picture 78" descr="TP_tm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52725"/>
            <a:ext cx="2336800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5" name="Picture 79" descr="TP_tmp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25" y="1079425"/>
            <a:ext cx="6951663" cy="81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8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88" y="1181100"/>
            <a:ext cx="2949575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1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2" y="485425"/>
            <a:ext cx="4645025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8" name="Group 191"/>
          <p:cNvGrpSpPr>
            <a:grpSpLocks/>
          </p:cNvGrpSpPr>
          <p:nvPr/>
        </p:nvGrpSpPr>
        <p:grpSpPr bwMode="auto">
          <a:xfrm>
            <a:off x="2413000" y="4097338"/>
            <a:ext cx="6661150" cy="2736850"/>
            <a:chOff x="262" y="1094"/>
            <a:chExt cx="4196" cy="1724"/>
          </a:xfrm>
        </p:grpSpPr>
        <p:pic>
          <p:nvPicPr>
            <p:cNvPr id="9" name="Picture 66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" y="1570"/>
              <a:ext cx="681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" name="Picture 67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6" y="1570"/>
              <a:ext cx="110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1" name="Picture 68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1502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" name="Picture 69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" y="1502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" name="Picture 70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3" y="1570"/>
              <a:ext cx="110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71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" y="1502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72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1502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6" name="Picture 84" descr="TP_tmp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" y="1910"/>
              <a:ext cx="792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85" descr="TP_tmp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" y="1910"/>
              <a:ext cx="220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8" name="Picture 86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1842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9" name="Picture 87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" y="1895"/>
              <a:ext cx="460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0" name="Picture 88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" y="1888"/>
              <a:ext cx="330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1" name="Picture 89" descr="TP_tmp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1842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2" name="Picture 90" descr="TP_tmp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6" y="1895"/>
              <a:ext cx="460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3" name="Picture 101" descr="TP_tmp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" y="2228"/>
              <a:ext cx="408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4" name="Picture 103" descr="TP_tmp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2183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5" name="Picture 104" descr="TP_tmp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2183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6" name="Picture 105" descr="TP_tmp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" y="2236"/>
              <a:ext cx="331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7" name="Picture 106" descr="TP_tmp"/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5" y="2229"/>
              <a:ext cx="458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8" name="Picture 108" descr="TP_tmp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2" y="2236"/>
              <a:ext cx="46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9" name="Picture 114" descr="TP_tmp"/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" y="2523"/>
              <a:ext cx="238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0" name="Picture 120" descr="TP_tmp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" y="2568"/>
              <a:ext cx="46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1" name="Picture 121" descr="TP_tmp"/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4" y="2183"/>
              <a:ext cx="238" cy="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2" name="Picture 122" descr="TP_tmp"/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" y="2523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3" name="Picture 123" descr="TP_tmp"/>
            <p:cNvPicPr>
              <a:picLocks noChangeAspect="1" noChangeArrowheads="1"/>
            </p:cNvPicPr>
            <p:nvPr>
              <p:custDataLst>
                <p:tags r:id="rId32"/>
              </p:custDataLst>
            </p:nvPr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6" y="2576"/>
              <a:ext cx="460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4" name="Picture 124" descr="TP_tmp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9" y="2569"/>
              <a:ext cx="330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5" name="Picture 125" descr="TP_tmp"/>
            <p:cNvPicPr>
              <a:picLocks noChangeAspect="1" noChangeArrowheads="1"/>
            </p:cNvPicPr>
            <p:nvPr>
              <p:custDataLst>
                <p:tags r:id="rId34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5" y="2576"/>
              <a:ext cx="46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126" descr="TP_tmp"/>
            <p:cNvPicPr>
              <a:picLocks noChangeAspect="1" noChangeArrowheads="1"/>
            </p:cNvPicPr>
            <p:nvPr>
              <p:custDataLst>
                <p:tags r:id="rId35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2523"/>
              <a:ext cx="23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7" name="Line 135"/>
            <p:cNvSpPr>
              <a:spLocks noChangeShapeType="1"/>
            </p:cNvSpPr>
            <p:nvPr/>
          </p:nvSpPr>
          <p:spPr bwMode="auto">
            <a:xfrm>
              <a:off x="262" y="1457"/>
              <a:ext cx="4196" cy="0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8" name="Line 136"/>
            <p:cNvSpPr>
              <a:spLocks noChangeShapeType="1"/>
            </p:cNvSpPr>
            <p:nvPr/>
          </p:nvSpPr>
          <p:spPr bwMode="auto">
            <a:xfrm>
              <a:off x="262" y="1797"/>
              <a:ext cx="4196" cy="0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9" name="Line 137"/>
            <p:cNvSpPr>
              <a:spLocks noChangeShapeType="1"/>
            </p:cNvSpPr>
            <p:nvPr/>
          </p:nvSpPr>
          <p:spPr bwMode="auto">
            <a:xfrm>
              <a:off x="262" y="2137"/>
              <a:ext cx="4196" cy="0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0" name="Line 138"/>
            <p:cNvSpPr>
              <a:spLocks noChangeShapeType="1"/>
            </p:cNvSpPr>
            <p:nvPr/>
          </p:nvSpPr>
          <p:spPr bwMode="auto">
            <a:xfrm>
              <a:off x="262" y="2478"/>
              <a:ext cx="4196" cy="0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1" name="Line 139"/>
            <p:cNvSpPr>
              <a:spLocks noChangeShapeType="1"/>
            </p:cNvSpPr>
            <p:nvPr/>
          </p:nvSpPr>
          <p:spPr bwMode="auto">
            <a:xfrm>
              <a:off x="1238" y="1117"/>
              <a:ext cx="0" cy="170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2" name="Line 140"/>
            <p:cNvSpPr>
              <a:spLocks noChangeShapeType="1"/>
            </p:cNvSpPr>
            <p:nvPr/>
          </p:nvSpPr>
          <p:spPr bwMode="auto">
            <a:xfrm>
              <a:off x="1669" y="1117"/>
              <a:ext cx="0" cy="1701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" name="Line 141"/>
            <p:cNvSpPr>
              <a:spLocks noChangeShapeType="1"/>
            </p:cNvSpPr>
            <p:nvPr/>
          </p:nvSpPr>
          <p:spPr bwMode="auto">
            <a:xfrm>
              <a:off x="2145" y="1117"/>
              <a:ext cx="0" cy="1701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4" name="Line 142"/>
            <p:cNvSpPr>
              <a:spLocks noChangeShapeType="1"/>
            </p:cNvSpPr>
            <p:nvPr/>
          </p:nvSpPr>
          <p:spPr bwMode="auto">
            <a:xfrm>
              <a:off x="2780" y="1117"/>
              <a:ext cx="0" cy="1701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5" name="Line 143"/>
            <p:cNvSpPr>
              <a:spLocks noChangeShapeType="1"/>
            </p:cNvSpPr>
            <p:nvPr/>
          </p:nvSpPr>
          <p:spPr bwMode="auto">
            <a:xfrm>
              <a:off x="3369" y="1117"/>
              <a:ext cx="0" cy="1701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6" name="Line 144"/>
            <p:cNvSpPr>
              <a:spLocks noChangeShapeType="1"/>
            </p:cNvSpPr>
            <p:nvPr/>
          </p:nvSpPr>
          <p:spPr bwMode="auto">
            <a:xfrm>
              <a:off x="4005" y="1117"/>
              <a:ext cx="0" cy="1701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7" name="Text Box 145"/>
            <p:cNvSpPr txBox="1">
              <a:spLocks noChangeArrowheads="1"/>
            </p:cNvSpPr>
            <p:nvPr/>
          </p:nvSpPr>
          <p:spPr bwMode="auto">
            <a:xfrm>
              <a:off x="376" y="1162"/>
              <a:ext cx="74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2000" smtClean="0">
                  <a:solidFill>
                    <a:schemeClr val="accent2"/>
                  </a:solidFill>
                  <a:cs typeface="+mn-cs"/>
                </a:rPr>
                <a:t>Fermion</a:t>
              </a:r>
            </a:p>
          </p:txBody>
        </p:sp>
        <p:pic>
          <p:nvPicPr>
            <p:cNvPr id="48" name="Picture 146" descr="TP_tmp"/>
            <p:cNvPicPr>
              <a:picLocks noChangeAspect="1" noChangeArrowheads="1"/>
            </p:cNvPicPr>
            <p:nvPr>
              <p:custDataLst>
                <p:tags r:id="rId36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4" y="1207"/>
              <a:ext cx="129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9" name="Picture 148" descr="TP_tmp"/>
            <p:cNvPicPr>
              <a:picLocks noChangeAspect="1" noChangeArrowheads="1"/>
            </p:cNvPicPr>
            <p:nvPr>
              <p:custDataLst>
                <p:tags r:id="rId37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7" y="1191"/>
              <a:ext cx="203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0" name="Picture 149" descr="TP_tmp"/>
            <p:cNvPicPr>
              <a:picLocks noChangeAspect="1" noChangeArrowheads="1"/>
            </p:cNvPicPr>
            <p:nvPr>
              <p:custDataLst>
                <p:tags r:id="rId38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6" y="1230"/>
              <a:ext cx="227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1" name="Picture 151" descr="TP_tmp"/>
            <p:cNvPicPr>
              <a:picLocks noChangeAspect="1" noChangeArrowheads="1"/>
            </p:cNvPicPr>
            <p:nvPr>
              <p:custDataLst>
                <p:tags r:id="rId39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1" y="1230"/>
              <a:ext cx="227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2" name="Picture 153" descr="TP_tmp"/>
            <p:cNvPicPr>
              <a:picLocks noChangeAspect="1" noChangeArrowheads="1"/>
            </p:cNvPicPr>
            <p:nvPr>
              <p:custDataLst>
                <p:tags r:id="rId40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" y="1230"/>
              <a:ext cx="227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3" name="Picture 155" descr="TP_tmp"/>
            <p:cNvPicPr>
              <a:picLocks noChangeAspect="1" noChangeArrowheads="1"/>
            </p:cNvPicPr>
            <p:nvPr>
              <p:custDataLst>
                <p:tags r:id="rId41"/>
              </p:custDataLst>
            </p:nvPr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8" y="1230"/>
              <a:ext cx="227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4" name="Line 158"/>
            <p:cNvSpPr>
              <a:spLocks noChangeShapeType="1"/>
            </p:cNvSpPr>
            <p:nvPr/>
          </p:nvSpPr>
          <p:spPr bwMode="auto">
            <a:xfrm>
              <a:off x="262" y="1117"/>
              <a:ext cx="0" cy="170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5" name="Line 159"/>
            <p:cNvSpPr>
              <a:spLocks noChangeShapeType="1"/>
            </p:cNvSpPr>
            <p:nvPr/>
          </p:nvSpPr>
          <p:spPr bwMode="auto">
            <a:xfrm>
              <a:off x="262" y="1117"/>
              <a:ext cx="4196" cy="0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6" name="Line 160"/>
            <p:cNvSpPr>
              <a:spLocks noChangeShapeType="1"/>
            </p:cNvSpPr>
            <p:nvPr/>
          </p:nvSpPr>
          <p:spPr bwMode="auto">
            <a:xfrm>
              <a:off x="4458" y="1094"/>
              <a:ext cx="0" cy="1724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" name="Line 190"/>
            <p:cNvSpPr>
              <a:spLocks noChangeShapeType="1"/>
            </p:cNvSpPr>
            <p:nvPr/>
          </p:nvSpPr>
          <p:spPr bwMode="auto">
            <a:xfrm flipV="1">
              <a:off x="262" y="2818"/>
              <a:ext cx="4196" cy="0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58" name="Text Box 192"/>
          <p:cNvSpPr txBox="1">
            <a:spLocks noChangeArrowheads="1"/>
          </p:cNvSpPr>
          <p:nvPr/>
        </p:nvSpPr>
        <p:spPr bwMode="auto">
          <a:xfrm>
            <a:off x="73025" y="1247775"/>
            <a:ext cx="5426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Which in terms of </a:t>
            </a:r>
            <a:r>
              <a:rPr lang="en-GB" smtClean="0">
                <a:cs typeface="+mn-cs"/>
              </a:rPr>
              <a:t>V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smtClean="0">
                <a:cs typeface="+mn-cs"/>
              </a:rPr>
              <a:t>A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components gives:</a:t>
            </a:r>
          </a:p>
        </p:txBody>
      </p:sp>
      <p:pic>
        <p:nvPicPr>
          <p:cNvPr id="59" name="Picture 22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" y="4864100"/>
            <a:ext cx="17224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0" name="Rectangle 228"/>
          <p:cNvSpPr>
            <a:spLocks noChangeArrowheads="1"/>
          </p:cNvSpPr>
          <p:nvPr/>
        </p:nvSpPr>
        <p:spPr bwMode="auto">
          <a:xfrm>
            <a:off x="109538" y="4819650"/>
            <a:ext cx="1871662" cy="46831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00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" name="AutoShape 230"/>
          <p:cNvSpPr>
            <a:spLocks noChangeArrowheads="1"/>
          </p:cNvSpPr>
          <p:nvPr/>
        </p:nvSpPr>
        <p:spPr bwMode="auto">
          <a:xfrm>
            <a:off x="685800" y="5575300"/>
            <a:ext cx="612775" cy="252413"/>
          </a:xfrm>
          <a:prstGeom prst="rightArrow">
            <a:avLst>
              <a:gd name="adj1" fmla="val 50000"/>
              <a:gd name="adj2" fmla="val 60692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2" name="Text Box 231"/>
          <p:cNvSpPr txBox="1">
            <a:spLocks noChangeArrowheads="1"/>
          </p:cNvSpPr>
          <p:nvPr/>
        </p:nvSpPr>
        <p:spPr bwMode="auto">
          <a:xfrm>
            <a:off x="558800" y="1901825"/>
            <a:ext cx="638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with</a:t>
            </a:r>
          </a:p>
        </p:txBody>
      </p:sp>
      <p:sp>
        <p:nvSpPr>
          <p:cNvPr id="63" name="Rectangle 232"/>
          <p:cNvSpPr>
            <a:spLocks noChangeArrowheads="1"/>
          </p:cNvSpPr>
          <p:nvPr/>
        </p:nvSpPr>
        <p:spPr bwMode="auto">
          <a:xfrm>
            <a:off x="1406525" y="1830388"/>
            <a:ext cx="3959225" cy="4318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" name="Text Box 246"/>
          <p:cNvSpPr txBox="1">
            <a:spLocks noChangeArrowheads="1"/>
          </p:cNvSpPr>
          <p:nvPr/>
        </p:nvSpPr>
        <p:spPr bwMode="auto">
          <a:xfrm>
            <a:off x="73025" y="2398713"/>
            <a:ext cx="5032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Hence the vertex factor for the Z boson is:</a:t>
            </a:r>
          </a:p>
        </p:txBody>
      </p:sp>
      <p:grpSp>
        <p:nvGrpSpPr>
          <p:cNvPr id="65" name="Group 254"/>
          <p:cNvGrpSpPr>
            <a:grpSpLocks/>
          </p:cNvGrpSpPr>
          <p:nvPr/>
        </p:nvGrpSpPr>
        <p:grpSpPr bwMode="auto">
          <a:xfrm>
            <a:off x="4333875" y="2657475"/>
            <a:ext cx="1931988" cy="925513"/>
            <a:chOff x="2878" y="1570"/>
            <a:chExt cx="1217" cy="583"/>
          </a:xfrm>
        </p:grpSpPr>
        <p:sp>
          <p:nvSpPr>
            <p:cNvPr id="66" name="Line 237"/>
            <p:cNvSpPr>
              <a:spLocks noChangeShapeType="1"/>
            </p:cNvSpPr>
            <p:nvPr/>
          </p:nvSpPr>
          <p:spPr bwMode="auto">
            <a:xfrm>
              <a:off x="2878" y="1842"/>
              <a:ext cx="59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7" name="Line 238"/>
            <p:cNvSpPr>
              <a:spLocks noChangeShapeType="1"/>
            </p:cNvSpPr>
            <p:nvPr/>
          </p:nvSpPr>
          <p:spPr bwMode="auto">
            <a:xfrm flipV="1">
              <a:off x="3468" y="1570"/>
              <a:ext cx="522" cy="27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8" name="Line 239"/>
            <p:cNvSpPr>
              <a:spLocks noChangeShapeType="1"/>
            </p:cNvSpPr>
            <p:nvPr/>
          </p:nvSpPr>
          <p:spPr bwMode="auto">
            <a:xfrm>
              <a:off x="2947" y="1842"/>
              <a:ext cx="249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9" name="Line 240"/>
            <p:cNvSpPr>
              <a:spLocks noChangeShapeType="1"/>
            </p:cNvSpPr>
            <p:nvPr/>
          </p:nvSpPr>
          <p:spPr bwMode="auto">
            <a:xfrm flipV="1">
              <a:off x="3559" y="1684"/>
              <a:ext cx="204" cy="113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0" name="Freeform 241"/>
            <p:cNvSpPr>
              <a:spLocks noChangeAspect="1"/>
            </p:cNvSpPr>
            <p:nvPr/>
          </p:nvSpPr>
          <p:spPr bwMode="auto">
            <a:xfrm rot="34578351">
              <a:off x="3408" y="1956"/>
              <a:ext cx="567" cy="92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71" name="Picture 245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6" y="2024"/>
              <a:ext cx="129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2" name="Oval 247"/>
            <p:cNvSpPr>
              <a:spLocks noChangeArrowheads="1"/>
            </p:cNvSpPr>
            <p:nvPr/>
          </p:nvSpPr>
          <p:spPr bwMode="auto">
            <a:xfrm>
              <a:off x="3444" y="1820"/>
              <a:ext cx="46" cy="45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73" name="Rectangle 248"/>
          <p:cNvSpPr>
            <a:spLocks noChangeArrowheads="1"/>
          </p:cNvSpPr>
          <p:nvPr/>
        </p:nvSpPr>
        <p:spPr bwMode="auto">
          <a:xfrm>
            <a:off x="1476375" y="2873375"/>
            <a:ext cx="2520950" cy="5397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74" name="Group 252"/>
          <p:cNvGrpSpPr>
            <a:grpSpLocks/>
          </p:cNvGrpSpPr>
          <p:nvPr/>
        </p:nvGrpSpPr>
        <p:grpSpPr bwMode="auto">
          <a:xfrm>
            <a:off x="5870575" y="1830388"/>
            <a:ext cx="2268538" cy="431800"/>
            <a:chOff x="3914" y="958"/>
            <a:chExt cx="1429" cy="272"/>
          </a:xfrm>
        </p:grpSpPr>
        <p:sp>
          <p:nvSpPr>
            <p:cNvPr id="75" name="Rectangle 233"/>
            <p:cNvSpPr>
              <a:spLocks noChangeArrowheads="1"/>
            </p:cNvSpPr>
            <p:nvPr/>
          </p:nvSpPr>
          <p:spPr bwMode="auto">
            <a:xfrm>
              <a:off x="3914" y="958"/>
              <a:ext cx="1429" cy="272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76" name="Picture 251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5" y="974"/>
              <a:ext cx="1342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77" name="Picture 25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2944813"/>
            <a:ext cx="23368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8" name="Text Box 255"/>
          <p:cNvSpPr txBox="1">
            <a:spLocks noChangeArrowheads="1"/>
          </p:cNvSpPr>
          <p:nvPr/>
        </p:nvSpPr>
        <p:spPr bwMode="auto">
          <a:xfrm>
            <a:off x="82550" y="3659188"/>
            <a:ext cx="794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Using the experimentally determined value of the weak mixing angle:</a:t>
            </a:r>
          </a:p>
        </p:txBody>
      </p:sp>
      <p:pic>
        <p:nvPicPr>
          <p:cNvPr id="79" name="Picture 256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865313"/>
            <a:ext cx="3709987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166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64" y="117850"/>
            <a:ext cx="8673696" cy="786917"/>
          </a:xfrm>
        </p:spPr>
        <p:txBody>
          <a:bodyPr/>
          <a:lstStyle/>
          <a:p>
            <a:r>
              <a:rPr lang="en-US" dirty="0" smtClean="0"/>
              <a:t>Tuesday lectures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9257783"/>
              </p:ext>
            </p:extLst>
          </p:nvPr>
        </p:nvGraphicFramePr>
        <p:xfrm>
          <a:off x="170494" y="1154564"/>
          <a:ext cx="4385234" cy="4119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260"/>
                <a:gridCol w="2783208"/>
                <a:gridCol w="8157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Sept 27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Positron (p9)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Muon (p29)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Pion (p34)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Unstable particles (p65</a:t>
                      </a:r>
                      <a:r>
                        <a:rPr lang="en-US" sz="1400" baseline="0" dirty="0" smtClean="0"/>
                        <a:t> or</a:t>
                      </a:r>
                      <a:r>
                        <a:rPr lang="en-US" sz="1400" dirty="0" smtClean="0"/>
                        <a:t> p71)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Anti-p</a:t>
                      </a:r>
                      <a:r>
                        <a:rPr lang="en-US" sz="1400" baseline="0" dirty="0" smtClean="0"/>
                        <a:t> (p87) or Anti-n (p94)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Lukas</a:t>
                      </a:r>
                    </a:p>
                    <a:p>
                      <a:r>
                        <a:rPr lang="en-US" sz="1400" dirty="0" smtClean="0"/>
                        <a:t>Oliver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Omega-(p144)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 violation in beta (p163)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violation in </a:t>
                      </a:r>
                      <a:r>
                        <a:rPr lang="en-US" sz="1400" baseline="0" dirty="0" err="1" smtClean="0"/>
                        <a:t>pions</a:t>
                      </a:r>
                      <a:r>
                        <a:rPr lang="en-US" sz="1400" baseline="0" dirty="0" smtClean="0"/>
                        <a:t> (165)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K-long 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(p197)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CP violation (p206)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Kevin</a:t>
                      </a:r>
                    </a:p>
                    <a:p>
                      <a:r>
                        <a:rPr lang="en-US" sz="140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Tau lepton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J and Psi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Charm meson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Oliver</a:t>
                      </a:r>
                    </a:p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Quarks SLAC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39709833"/>
              </p:ext>
            </p:extLst>
          </p:nvPr>
        </p:nvGraphicFramePr>
        <p:xfrm>
          <a:off x="4649797" y="1143326"/>
          <a:ext cx="4288462" cy="4851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903"/>
                <a:gridCol w="2429817"/>
                <a:gridCol w="10747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Jets UA2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Gluons TASSO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Neutral</a:t>
                      </a:r>
                      <a:r>
                        <a:rPr lang="en-US" sz="1400" baseline="0" dirty="0" smtClean="0"/>
                        <a:t> currents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Discovery of the W boson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baseline="0" dirty="0" smtClean="0"/>
                        <a:t>Neutrino types</a:t>
                      </a:r>
                      <a:endParaRPr lang="en-US" sz="14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Discovery of the top quark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Top</a:t>
                      </a:r>
                      <a:r>
                        <a:rPr lang="en-US" sz="1400" baseline="0" dirty="0" smtClean="0"/>
                        <a:t> quark mass measurement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ARGUS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CDF (or Belle/Babar)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Solar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Atmospheric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Higgs discovery by ATLAS or CMS</a:t>
                      </a: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Measurements</a:t>
                      </a:r>
                      <a:r>
                        <a:rPr lang="en-US" sz="1400" baseline="0" dirty="0" smtClean="0"/>
                        <a:t> of Higgs boson properties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07732" y="6385811"/>
            <a:ext cx="588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pages from R. Cahn and G. </a:t>
            </a:r>
            <a:r>
              <a:rPr lang="en-US" dirty="0" err="1" smtClean="0"/>
              <a:t>Goldhaber</a:t>
            </a:r>
            <a:r>
              <a:rPr lang="en-US" dirty="0" smtClean="0"/>
              <a:t> book if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1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</a:rPr>
              <a:t>First observation of Neutral Current processes in the heavy liquid</a:t>
            </a:r>
            <a:br>
              <a:rPr lang="en-US" sz="2400" dirty="0">
                <a:solidFill>
                  <a:schemeClr val="accent2"/>
                </a:solidFill>
              </a:rPr>
            </a:br>
            <a:r>
              <a:rPr lang="en-US" sz="2400" dirty="0">
                <a:solidFill>
                  <a:schemeClr val="accent2"/>
                </a:solidFill>
              </a:rPr>
              <a:t>bubble chamber </a:t>
            </a:r>
            <a:r>
              <a:rPr lang="en-US" sz="2400" dirty="0" err="1">
                <a:solidFill>
                  <a:schemeClr val="accent2"/>
                </a:solidFill>
              </a:rPr>
              <a:t>Gargamelle</a:t>
            </a:r>
            <a:r>
              <a:rPr lang="en-US" sz="2400" dirty="0">
                <a:solidFill>
                  <a:schemeClr val="accent2"/>
                </a:solidFill>
              </a:rPr>
              <a:t> at the CERN PS (</a:t>
            </a:r>
            <a:r>
              <a:rPr lang="en-US" sz="2400" dirty="0">
                <a:solidFill>
                  <a:schemeClr val="accent2"/>
                </a:solidFill>
                <a:latin typeface="Symbol" charset="0"/>
              </a:rPr>
              <a:t>1973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</a:p>
        </p:txBody>
      </p:sp>
      <p:pic>
        <p:nvPicPr>
          <p:cNvPr id="4" name="Picture 2" descr="C:\Documents and Settings\dilella\Work-space\Lectures\Figures\Basics\GGM_nu-e_scat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210" y="1050925"/>
            <a:ext cx="5932488" cy="2606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3" descr="C:\Documents and Settings\dilella\Work-space\Lectures\Figures\Basics\GGM_N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410" y="3794125"/>
            <a:ext cx="5530850" cy="2960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191135" y="1317625"/>
            <a:ext cx="2149475" cy="1454150"/>
            <a:chOff x="86" y="744"/>
            <a:chExt cx="1354" cy="916"/>
          </a:xfrm>
        </p:grpSpPr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86" y="744"/>
              <a:ext cx="1354" cy="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Example of 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latin typeface="Symbol" charset="0"/>
                  <a:cs typeface="+mn-cs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 + e</a:t>
              </a:r>
              <a:r>
                <a:rPr lang="en-US" sz="2000" baseline="30000" dirty="0">
                  <a:solidFill>
                    <a:srgbClr val="FF0000"/>
                  </a:solidFill>
                  <a:cs typeface="Times New Roman" charset="0"/>
                </a:rPr>
                <a:t>–</a:t>
              </a:r>
              <a:r>
                <a:rPr lang="en-US" sz="1800" dirty="0">
                  <a:solidFill>
                    <a:srgbClr val="FF0000"/>
                  </a:solidFill>
                  <a:cs typeface="Times New Roman" charset="0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cs typeface="Times New Roman" charset="0"/>
                  <a:sym typeface="Symbol" charset="0"/>
                </a:rPr>
                <a:t>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  <a:cs typeface="+mn-cs"/>
                </a:rPr>
                <a:t>n</a:t>
              </a:r>
              <a:r>
                <a:rPr lang="en-US" sz="2000" baseline="-25000" dirty="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 + e</a:t>
              </a:r>
              <a:r>
                <a:rPr lang="en-US" sz="2000" baseline="30000" dirty="0">
                  <a:solidFill>
                    <a:srgbClr val="FF0000"/>
                  </a:solidFill>
                  <a:cs typeface="Times New Roman" charset="0"/>
                </a:rPr>
                <a:t>–</a:t>
              </a:r>
              <a:endParaRPr lang="en-US" sz="1800" dirty="0">
                <a:solidFill>
                  <a:srgbClr val="FF0000"/>
                </a:solidFill>
                <a:cs typeface="+mn-cs"/>
              </a:endParaRPr>
            </a:p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(elastic scattering)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Recoil electron </a:t>
              </a:r>
            </a:p>
            <a:p>
              <a:pPr>
                <a:lnSpc>
                  <a:spcPct val="85000"/>
                </a:lnSpc>
                <a:defRPr/>
              </a:pP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energy = 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  <a:cs typeface="+mn-cs"/>
                </a:rPr>
                <a:t>400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 MeV </a:t>
              </a: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144" y="992"/>
              <a:ext cx="6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741" y="992"/>
              <a:ext cx="69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1" name="AutoShape 9"/>
          <p:cNvSpPr>
            <a:spLocks noChangeArrowheads="1"/>
          </p:cNvSpPr>
          <p:nvPr/>
        </p:nvSpPr>
        <p:spPr bwMode="auto">
          <a:xfrm>
            <a:off x="2264410" y="1889125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12" name="Group 13"/>
          <p:cNvGrpSpPr>
            <a:grpSpLocks/>
          </p:cNvGrpSpPr>
          <p:nvPr/>
        </p:nvGrpSpPr>
        <p:grpSpPr bwMode="auto">
          <a:xfrm>
            <a:off x="-37465" y="2760663"/>
            <a:ext cx="2682875" cy="641350"/>
            <a:chOff x="-58" y="1653"/>
            <a:chExt cx="1690" cy="404"/>
          </a:xfrm>
        </p:grpSpPr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-58" y="1653"/>
              <a:ext cx="169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cs typeface="+mn-cs"/>
                </a:rPr>
                <a:t> ( </a:t>
              </a:r>
              <a:r>
                <a:rPr lang="en-US" sz="1800" dirty="0">
                  <a:latin typeface="Symbol" charset="0"/>
                  <a:cs typeface="+mn-cs"/>
                </a:rPr>
                <a:t>n</a:t>
              </a:r>
              <a:r>
                <a:rPr lang="en-US" sz="2000" baseline="-25000" dirty="0">
                  <a:latin typeface="Symbol" charset="0"/>
                  <a:cs typeface="+mn-cs"/>
                </a:rPr>
                <a:t>m</a:t>
              </a:r>
              <a:r>
                <a:rPr lang="en-US" sz="1800" dirty="0">
                  <a:cs typeface="+mn-cs"/>
                </a:rPr>
                <a:t> beam from </a:t>
              </a:r>
              <a:r>
                <a:rPr lang="en-US" sz="1800" dirty="0">
                  <a:latin typeface="Symbol" charset="0"/>
                  <a:cs typeface="+mn-cs"/>
                </a:rPr>
                <a:t>p</a:t>
              </a:r>
              <a:r>
                <a:rPr lang="en-US" sz="2000" baseline="30000" dirty="0">
                  <a:cs typeface="Times New Roman" charset="0"/>
                </a:rPr>
                <a:t>–</a:t>
              </a:r>
              <a:r>
                <a:rPr lang="en-US" sz="1800" dirty="0">
                  <a:cs typeface="+mn-cs"/>
                </a:rPr>
                <a:t> decay</a:t>
              </a:r>
            </a:p>
            <a:p>
              <a:pPr>
                <a:defRPr/>
              </a:pPr>
              <a:r>
                <a:rPr lang="en-US" sz="1800" dirty="0">
                  <a:cs typeface="+mn-cs"/>
                </a:rPr>
                <a:t>   in flight)</a:t>
              </a: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99" y="1731"/>
              <a:ext cx="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91135" y="3908425"/>
            <a:ext cx="2759075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009900"/>
                </a:solidFill>
                <a:cs typeface="+mn-cs"/>
              </a:rPr>
              <a:t>Example of </a:t>
            </a:r>
          </a:p>
          <a:p>
            <a:pPr>
              <a:defRPr/>
            </a:pPr>
            <a:r>
              <a:rPr lang="en-US" sz="1800" dirty="0">
                <a:solidFill>
                  <a:srgbClr val="009900"/>
                </a:solidFill>
                <a:latin typeface="Symbol" charset="0"/>
                <a:cs typeface="+mn-cs"/>
              </a:rPr>
              <a:t>n</a:t>
            </a:r>
            <a:r>
              <a:rPr lang="en-US" sz="2000" baseline="-25000" dirty="0">
                <a:solidFill>
                  <a:srgbClr val="009900"/>
                </a:solidFill>
                <a:latin typeface="Symbol" charset="0"/>
                <a:cs typeface="+mn-cs"/>
              </a:rPr>
              <a:t>m</a:t>
            </a:r>
            <a:r>
              <a:rPr lang="en-US" sz="1800" dirty="0">
                <a:solidFill>
                  <a:srgbClr val="009900"/>
                </a:solidFill>
                <a:cs typeface="+mn-cs"/>
              </a:rPr>
              <a:t> + p (n) </a:t>
            </a:r>
            <a:r>
              <a:rPr lang="en-US" sz="1800" dirty="0">
                <a:solidFill>
                  <a:srgbClr val="009900"/>
                </a:solidFill>
                <a:cs typeface="Times New Roman" charset="0"/>
                <a:sym typeface="Symbol" charset="0"/>
              </a:rPr>
              <a:t></a:t>
            </a:r>
            <a:r>
              <a:rPr lang="en-US" sz="1800" dirty="0">
                <a:solidFill>
                  <a:srgbClr val="009900"/>
                </a:solidFill>
                <a:cs typeface="+mn-cs"/>
              </a:rPr>
              <a:t> </a:t>
            </a:r>
            <a:r>
              <a:rPr lang="en-US" sz="1800" dirty="0">
                <a:solidFill>
                  <a:srgbClr val="009900"/>
                </a:solidFill>
                <a:latin typeface="Symbol" charset="0"/>
                <a:cs typeface="+mn-cs"/>
              </a:rPr>
              <a:t>n</a:t>
            </a:r>
            <a:r>
              <a:rPr lang="en-US" sz="2000" baseline="-25000" dirty="0">
                <a:solidFill>
                  <a:srgbClr val="009900"/>
                </a:solidFill>
                <a:latin typeface="Symbol" charset="0"/>
                <a:cs typeface="+mn-cs"/>
              </a:rPr>
              <a:t>m </a:t>
            </a:r>
            <a:r>
              <a:rPr lang="en-US" sz="1800" dirty="0">
                <a:solidFill>
                  <a:srgbClr val="009900"/>
                </a:solidFill>
                <a:cs typeface="+mn-cs"/>
              </a:rPr>
              <a:t>+ hadrons</a:t>
            </a:r>
          </a:p>
          <a:p>
            <a:pPr>
              <a:defRPr/>
            </a:pPr>
            <a:r>
              <a:rPr lang="en-US" sz="1800" dirty="0">
                <a:solidFill>
                  <a:srgbClr val="009900"/>
                </a:solidFill>
                <a:cs typeface="+mn-cs"/>
              </a:rPr>
              <a:t>(inelastic interaction</a:t>
            </a:r>
            <a:r>
              <a:rPr lang="en-US" sz="1800" dirty="0" smtClean="0">
                <a:solidFill>
                  <a:srgbClr val="009900"/>
                </a:solidFill>
                <a:cs typeface="+mn-cs"/>
              </a:rPr>
              <a:t>)</a:t>
            </a:r>
          </a:p>
          <a:p>
            <a:pPr>
              <a:defRPr/>
            </a:pPr>
            <a:endParaRPr lang="en-US" sz="1800" dirty="0">
              <a:solidFill>
                <a:srgbClr val="009900"/>
              </a:solidFill>
              <a:cs typeface="+mn-cs"/>
            </a:endParaRPr>
          </a:p>
          <a:p>
            <a:pPr>
              <a:defRPr/>
            </a:pPr>
            <a:r>
              <a:rPr lang="en-US" sz="1800" dirty="0">
                <a:cs typeface="+mn-cs"/>
              </a:rPr>
              <a:t>( </a:t>
            </a:r>
            <a:r>
              <a:rPr lang="en-US" sz="1800" dirty="0">
                <a:latin typeface="Symbol" charset="0"/>
                <a:cs typeface="+mn-cs"/>
              </a:rPr>
              <a:t>n</a:t>
            </a:r>
            <a:r>
              <a:rPr lang="en-US" sz="2000" baseline="-25000" dirty="0">
                <a:latin typeface="Symbol" charset="0"/>
                <a:cs typeface="+mn-cs"/>
              </a:rPr>
              <a:t>m</a:t>
            </a:r>
            <a:r>
              <a:rPr lang="en-US" sz="1800" dirty="0">
                <a:cs typeface="+mn-cs"/>
              </a:rPr>
              <a:t> beam from </a:t>
            </a:r>
            <a:r>
              <a:rPr lang="en-US" sz="1800" dirty="0">
                <a:latin typeface="Symbol" charset="0"/>
                <a:cs typeface="+mn-cs"/>
              </a:rPr>
              <a:t>p</a:t>
            </a:r>
            <a:r>
              <a:rPr lang="en-US" sz="2000" baseline="30000" dirty="0">
                <a:cs typeface="Times New Roman" charset="0"/>
              </a:rPr>
              <a:t>+</a:t>
            </a:r>
            <a:r>
              <a:rPr lang="en-US" sz="1800" dirty="0">
                <a:cs typeface="+mn-cs"/>
              </a:rPr>
              <a:t> decay</a:t>
            </a:r>
          </a:p>
          <a:p>
            <a:pPr>
              <a:defRPr/>
            </a:pPr>
            <a:r>
              <a:rPr lang="en-US" sz="1800" dirty="0">
                <a:cs typeface="+mn-cs"/>
              </a:rPr>
              <a:t>   in flight)</a:t>
            </a:r>
            <a:endParaRPr lang="en-US" sz="1800" dirty="0">
              <a:solidFill>
                <a:srgbClr val="009900"/>
              </a:solidFill>
              <a:cs typeface="+mn-cs"/>
            </a:endParaRP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2721610" y="5013325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65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Gargamelle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57" y="1291475"/>
            <a:ext cx="4386378" cy="4386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38594">
            <a:off x="4775915" y="1083164"/>
            <a:ext cx="4342873" cy="32571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search.png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19" y="5704042"/>
            <a:ext cx="1622567" cy="1009789"/>
          </a:xfrm>
          <a:prstGeom prst="rect">
            <a:avLst/>
          </a:prstGeom>
        </p:spPr>
      </p:pic>
      <p:sp>
        <p:nvSpPr>
          <p:cNvPr id="8" name="TextBox 7">
            <a:hlinkClick r:id="rId6"/>
          </p:cNvPr>
          <p:cNvSpPr txBox="1"/>
          <p:nvPr/>
        </p:nvSpPr>
        <p:spPr>
          <a:xfrm>
            <a:off x="576103" y="6219666"/>
            <a:ext cx="148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CERN Courier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43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for Z and W bosons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41287" y="939316"/>
            <a:ext cx="8392792" cy="1328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2"/>
                </a:solidFill>
                <a:cs typeface="+mn-cs"/>
              </a:rPr>
              <a:t>Measured rates of Neutral Current events  </a:t>
            </a:r>
            <a:r>
              <a:rPr lang="en-US" sz="2000" dirty="0">
                <a:solidFill>
                  <a:schemeClr val="accent2"/>
                </a:solidFill>
                <a:cs typeface="+mn-cs"/>
                <a:sym typeface="Symbol" charset="0"/>
              </a:rPr>
              <a:t>  </a:t>
            </a:r>
            <a:r>
              <a:rPr lang="en-US" sz="2000" dirty="0">
                <a:solidFill>
                  <a:schemeClr val="accent2"/>
                </a:solidFill>
                <a:cs typeface="+mn-cs"/>
              </a:rPr>
              <a:t>estimate of the W and Z  masses</a:t>
            </a:r>
          </a:p>
          <a:p>
            <a:pPr>
              <a:lnSpc>
                <a:spcPct val="85000"/>
              </a:lnSpc>
              <a:spcAft>
                <a:spcPct val="15000"/>
              </a:spcAft>
              <a:defRPr/>
            </a:pPr>
            <a:r>
              <a:rPr lang="en-US" sz="2000" dirty="0">
                <a:solidFill>
                  <a:schemeClr val="accent2"/>
                </a:solidFill>
                <a:cs typeface="+mn-cs"/>
              </a:rPr>
              <a:t>(not very accurately,  because of the small number of events):</a:t>
            </a:r>
          </a:p>
          <a:p>
            <a:pPr>
              <a:defRPr/>
            </a:pPr>
            <a:r>
              <a:rPr lang="en-US" dirty="0">
                <a:cs typeface="+mn-cs"/>
              </a:rPr>
              <a:t>           M</a:t>
            </a:r>
            <a:r>
              <a:rPr lang="en-US" sz="2800" baseline="-25000" dirty="0">
                <a:cs typeface="+mn-cs"/>
              </a:rPr>
              <a:t>W</a:t>
            </a:r>
            <a:r>
              <a:rPr lang="en-US" dirty="0">
                <a:cs typeface="+mn-cs"/>
              </a:rPr>
              <a:t> </a:t>
            </a:r>
            <a:r>
              <a:rPr lang="en-US" dirty="0">
                <a:cs typeface="+mn-cs"/>
                <a:sym typeface="Symbol" charset="0"/>
              </a:rPr>
              <a:t> 70 </a:t>
            </a:r>
            <a:r>
              <a:rPr lang="en-US" dirty="0">
                <a:cs typeface="Times New Roman" charset="0"/>
                <a:sym typeface="Symbol" charset="0"/>
              </a:rPr>
              <a:t>–</a:t>
            </a:r>
            <a:r>
              <a:rPr lang="en-US" dirty="0">
                <a:cs typeface="+mn-cs"/>
                <a:sym typeface="Symbol" charset="0"/>
              </a:rPr>
              <a:t> 90 GeV/</a:t>
            </a:r>
            <a:r>
              <a:rPr lang="en-US" i="1" dirty="0">
                <a:cs typeface="+mn-cs"/>
                <a:sym typeface="Symbol" charset="0"/>
              </a:rPr>
              <a:t>c</a:t>
            </a:r>
            <a:r>
              <a:rPr lang="en-US" baseline="30000" dirty="0">
                <a:latin typeface="Symbol" charset="0"/>
                <a:cs typeface="+mn-cs"/>
                <a:sym typeface="Symbol" charset="0"/>
              </a:rPr>
              <a:t>2</a:t>
            </a:r>
            <a:r>
              <a:rPr lang="en-US" dirty="0">
                <a:cs typeface="+mn-cs"/>
                <a:sym typeface="Symbol" charset="0"/>
              </a:rPr>
              <a:t>     ;    </a:t>
            </a:r>
            <a:r>
              <a:rPr lang="en-US" dirty="0">
                <a:cs typeface="+mn-cs"/>
              </a:rPr>
              <a:t>M</a:t>
            </a:r>
            <a:r>
              <a:rPr lang="en-US" sz="2800" baseline="-25000" dirty="0">
                <a:cs typeface="+mn-cs"/>
              </a:rPr>
              <a:t>Z</a:t>
            </a:r>
            <a:r>
              <a:rPr lang="en-US" dirty="0">
                <a:cs typeface="+mn-cs"/>
                <a:sym typeface="Symbol" charset="0"/>
              </a:rPr>
              <a:t>  80 </a:t>
            </a:r>
            <a:r>
              <a:rPr lang="en-US" dirty="0">
                <a:cs typeface="Times New Roman" charset="0"/>
                <a:sym typeface="Symbol" charset="0"/>
              </a:rPr>
              <a:t>–</a:t>
            </a:r>
            <a:r>
              <a:rPr lang="en-US" dirty="0">
                <a:cs typeface="+mn-cs"/>
                <a:sym typeface="Symbol" charset="0"/>
              </a:rPr>
              <a:t> 100 GeV/</a:t>
            </a:r>
            <a:r>
              <a:rPr lang="en-US" i="1" dirty="0">
                <a:cs typeface="+mn-cs"/>
                <a:sym typeface="Symbol" charset="0"/>
              </a:rPr>
              <a:t>c</a:t>
            </a:r>
            <a:r>
              <a:rPr lang="en-US" baseline="30000" dirty="0">
                <a:latin typeface="Symbol" charset="0"/>
                <a:cs typeface="+mn-cs"/>
                <a:sym typeface="Symbol" charset="0"/>
              </a:rPr>
              <a:t>2</a:t>
            </a:r>
            <a:r>
              <a:rPr lang="en-US" dirty="0">
                <a:cs typeface="+mn-cs"/>
                <a:sym typeface="Symbol" charset="0"/>
              </a:rPr>
              <a:t> </a:t>
            </a:r>
          </a:p>
          <a:p>
            <a:pPr>
              <a:lnSpc>
                <a:spcPct val="110000"/>
              </a:lnSpc>
              <a:defRPr/>
            </a:pPr>
            <a:r>
              <a:rPr lang="en-US" sz="2000" dirty="0">
                <a:solidFill>
                  <a:schemeClr val="accent2"/>
                </a:solidFill>
                <a:cs typeface="+mn-cs"/>
              </a:rPr>
              <a:t>too high to be produced at any accelerator in operation in the </a:t>
            </a:r>
            <a:r>
              <a:rPr lang="en-US" sz="2000" dirty="0" smtClean="0">
                <a:solidFill>
                  <a:schemeClr val="accent2"/>
                </a:solidFill>
                <a:latin typeface="Symbol" charset="0"/>
                <a:cs typeface="+mn-cs"/>
              </a:rPr>
              <a:t>1970</a:t>
            </a:r>
            <a:r>
              <a:rPr lang="en-US" sz="2000" dirty="0" smtClean="0">
                <a:solidFill>
                  <a:schemeClr val="accent2"/>
                </a:solidFill>
                <a:latin typeface="Arial"/>
              </a:rPr>
              <a:t>’</a:t>
            </a:r>
            <a:r>
              <a:rPr lang="en-US" sz="2000" dirty="0" smtClean="0">
                <a:solidFill>
                  <a:schemeClr val="accent2"/>
                </a:solidFill>
                <a:cs typeface="+mn-cs"/>
              </a:rPr>
              <a:t>s</a:t>
            </a:r>
            <a:endParaRPr lang="en-US" sz="2000" dirty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6525" y="2391005"/>
            <a:ext cx="8720138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1975: Proposal to transform the new 450 GeV CERN proton</a:t>
            </a:r>
          </a:p>
          <a:p>
            <a:pPr>
              <a:lnSpc>
                <a:spcPct val="85000"/>
              </a:lnSpc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synchrotron (SPS) into a proton – antiproton collider (C. Rubbia)</a:t>
            </a: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81000" y="2921793"/>
            <a:ext cx="8272463" cy="1152525"/>
            <a:chOff x="240" y="1440"/>
            <a:chExt cx="5211" cy="726"/>
          </a:xfrm>
        </p:grpSpPr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680" y="1653"/>
              <a:ext cx="777" cy="192"/>
            </a:xfrm>
            <a:prstGeom prst="rightArrow">
              <a:avLst>
                <a:gd name="adj1" fmla="val 50000"/>
                <a:gd name="adj2" fmla="val 10117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AutoShape 7"/>
            <p:cNvSpPr>
              <a:spLocks noChangeArrowheads="1"/>
            </p:cNvSpPr>
            <p:nvPr/>
          </p:nvSpPr>
          <p:spPr bwMode="auto">
            <a:xfrm rot="10800000">
              <a:off x="2593" y="1654"/>
              <a:ext cx="777" cy="192"/>
            </a:xfrm>
            <a:prstGeom prst="rightArrow">
              <a:avLst>
                <a:gd name="adj1" fmla="val 50000"/>
                <a:gd name="adj2" fmla="val 10117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853" y="1440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cs typeface="+mn-cs"/>
                </a:rPr>
                <a:t>p</a:t>
              </a:r>
              <a:r>
                <a:rPr lang="en-US" baseline="30000">
                  <a:solidFill>
                    <a:srgbClr val="FF0000"/>
                  </a:solidFill>
                  <a:cs typeface="+mn-cs"/>
                </a:rPr>
                <a:t> 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947" y="144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cs typeface="+mn-cs"/>
                </a:rPr>
                <a:t>p</a:t>
              </a:r>
              <a:endParaRPr lang="en-US" baseline="3000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2994" y="1525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240" y="1916"/>
              <a:ext cx="52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solidFill>
                    <a:srgbClr val="FF0000"/>
                  </a:solidFill>
                  <a:cs typeface="+mn-cs"/>
                </a:rPr>
                <a:t>Beam energy =</a:t>
              </a:r>
              <a:r>
                <a:rPr lang="en-US" sz="2000">
                  <a:solidFill>
                    <a:srgbClr val="FF0000"/>
                  </a:solidFill>
                  <a:latin typeface="Symbol" charset="0"/>
                  <a:cs typeface="+mn-cs"/>
                </a:rPr>
                <a:t> 315</a:t>
              </a:r>
              <a:r>
                <a:rPr lang="en-US" sz="2000">
                  <a:solidFill>
                    <a:srgbClr val="FF0000"/>
                  </a:solidFill>
                  <a:cs typeface="+mn-cs"/>
                </a:rPr>
                <a:t> GeV   </a:t>
              </a:r>
              <a:r>
                <a:rPr lang="en-US" sz="2000">
                  <a:solidFill>
                    <a:srgbClr val="FF0000"/>
                  </a:solidFill>
                  <a:cs typeface="+mn-cs"/>
                  <a:sym typeface="Symbol" charset="0"/>
                </a:rPr>
                <a:t></a:t>
              </a:r>
              <a:r>
                <a:rPr lang="en-US" sz="2000">
                  <a:solidFill>
                    <a:srgbClr val="FF0000"/>
                  </a:solidFill>
                  <a:cs typeface="+mn-cs"/>
                </a:rPr>
                <a:t>   total energy in the centre-of-mass = </a:t>
              </a:r>
              <a:r>
                <a:rPr lang="en-US" sz="2000">
                  <a:solidFill>
                    <a:srgbClr val="FF0000"/>
                  </a:solidFill>
                  <a:latin typeface="Symbol" charset="0"/>
                  <a:cs typeface="+mn-cs"/>
                </a:rPr>
                <a:t>630</a:t>
              </a:r>
              <a:r>
                <a:rPr lang="en-US" sz="2000">
                  <a:solidFill>
                    <a:srgbClr val="FF0000"/>
                  </a:solidFill>
                  <a:cs typeface="+mn-cs"/>
                </a:rPr>
                <a:t> GeV</a:t>
              </a:r>
            </a:p>
          </p:txBody>
        </p:sp>
      </p:grp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136525" y="4179093"/>
            <a:ext cx="796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cs typeface="+mn-cs"/>
              </a:rPr>
              <a:t>Beam energy necessary to achieve the same collision energy on a proton at rest :</a:t>
            </a:r>
          </a:p>
        </p:txBody>
      </p:sp>
      <p:graphicFrame>
        <p:nvGraphicFramePr>
          <p:cNvPr id="1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743803"/>
              </p:ext>
            </p:extLst>
          </p:nvPr>
        </p:nvGraphicFramePr>
        <p:xfrm>
          <a:off x="304800" y="4598193"/>
          <a:ext cx="449580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25" name="Equation" r:id="rId3" imgW="2082800" imgH="266700" progId="Equation.3">
                  <p:embed/>
                </p:oleObj>
              </mc:Choice>
              <mc:Fallback>
                <p:oleObj name="Equation" r:id="rId3" imgW="20828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598193"/>
                        <a:ext cx="449580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5562600" y="4566443"/>
            <a:ext cx="2105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i="1" dirty="0">
                <a:cs typeface="+mn-cs"/>
              </a:rPr>
              <a:t>   E</a:t>
            </a:r>
            <a:r>
              <a:rPr lang="en-US" dirty="0">
                <a:cs typeface="+mn-cs"/>
              </a:rPr>
              <a:t> = </a:t>
            </a:r>
            <a:r>
              <a:rPr lang="en-US" dirty="0">
                <a:latin typeface="Symbol" charset="0"/>
                <a:cs typeface="+mn-cs"/>
              </a:rPr>
              <a:t>210</a:t>
            </a:r>
            <a:r>
              <a:rPr lang="en-US" dirty="0">
                <a:cs typeface="+mn-cs"/>
              </a:rPr>
              <a:t> TeV</a:t>
            </a:r>
          </a:p>
        </p:txBody>
      </p:sp>
      <p:sp>
        <p:nvSpPr>
          <p:cNvPr id="16" name="AutoShape 19"/>
          <p:cNvSpPr>
            <a:spLocks noChangeArrowheads="1"/>
          </p:cNvSpPr>
          <p:nvPr/>
        </p:nvSpPr>
        <p:spPr bwMode="auto">
          <a:xfrm>
            <a:off x="4953000" y="4674393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/>
        </p:nvSpPr>
        <p:spPr bwMode="auto">
          <a:xfrm>
            <a:off x="304800" y="5131593"/>
            <a:ext cx="65516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009900"/>
                </a:solidFill>
                <a:cs typeface="+mn-cs"/>
              </a:rPr>
              <a:t>Production of W and Z by quark – antiquark annihilation:</a:t>
            </a:r>
          </a:p>
        </p:txBody>
      </p:sp>
      <p:graphicFrame>
        <p:nvGraphicFramePr>
          <p:cNvPr id="18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1146127"/>
              </p:ext>
            </p:extLst>
          </p:nvPr>
        </p:nvGraphicFramePr>
        <p:xfrm>
          <a:off x="1219200" y="5576733"/>
          <a:ext cx="22098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26" name="Equation" r:id="rId5" imgW="787058" imgH="215806" progId="Equation.3">
                  <p:embed/>
                </p:oleObj>
              </mc:Choice>
              <mc:Fallback>
                <p:oleObj name="Equation" r:id="rId5" imgW="78705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5576733"/>
                        <a:ext cx="22098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355030"/>
              </p:ext>
            </p:extLst>
          </p:nvPr>
        </p:nvGraphicFramePr>
        <p:xfrm>
          <a:off x="4495800" y="5538249"/>
          <a:ext cx="22098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27" name="Equation" r:id="rId7" imgW="787058" imgH="215806" progId="Equation.3">
                  <p:embed/>
                </p:oleObj>
              </mc:Choice>
              <mc:Fallback>
                <p:oleObj name="Equation" r:id="rId7" imgW="787058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538249"/>
                        <a:ext cx="2209800" cy="604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985976"/>
              </p:ext>
            </p:extLst>
          </p:nvPr>
        </p:nvGraphicFramePr>
        <p:xfrm>
          <a:off x="1295400" y="6350793"/>
          <a:ext cx="188753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28" name="Equation" r:id="rId9" imgW="672516" imgH="177646" progId="Equation.3">
                  <p:embed/>
                </p:oleObj>
              </mc:Choice>
              <mc:Fallback>
                <p:oleObj name="Equation" r:id="rId9" imgW="672516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6350793"/>
                        <a:ext cx="188753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027275"/>
              </p:ext>
            </p:extLst>
          </p:nvPr>
        </p:nvGraphicFramePr>
        <p:xfrm>
          <a:off x="4460875" y="6239668"/>
          <a:ext cx="195897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329" name="Equation" r:id="rId11" imgW="698197" imgH="203112" progId="Equation.3">
                  <p:embed/>
                </p:oleObj>
              </mc:Choice>
              <mc:Fallback>
                <p:oleObj name="Equation" r:id="rId11" imgW="69819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875" y="6239668"/>
                        <a:ext cx="1958975" cy="569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932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3" descr="C:\Documents and Settings\dilella\Work-space\Lectures\Figures\Detectors\UA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78086"/>
            <a:ext cx="4308440" cy="3055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294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67056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b="1" dirty="0" smtClean="0">
                <a:solidFill>
                  <a:schemeClr val="accent2"/>
                </a:solidFill>
                <a:cs typeface="+mj-cs"/>
              </a:rPr>
              <a:t>UA1 and UA2 experiments (1981 – 1990)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212725" y="617538"/>
            <a:ext cx="65071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D60093"/>
                </a:solidFill>
                <a:cs typeface="+mn-cs"/>
              </a:rPr>
              <a:t>Search for W</a:t>
            </a:r>
            <a:r>
              <a:rPr lang="en-US" baseline="30000">
                <a:solidFill>
                  <a:srgbClr val="D60093"/>
                </a:solidFill>
                <a:cs typeface="Times New Roman" charset="0"/>
              </a:rPr>
              <a:t>±</a:t>
            </a:r>
            <a:r>
              <a:rPr lang="en-US" sz="2000">
                <a:solidFill>
                  <a:srgbClr val="D60093"/>
                </a:solidFill>
                <a:cs typeface="Times New Roman" charset="0"/>
              </a:rPr>
              <a:t> </a:t>
            </a:r>
            <a:r>
              <a:rPr lang="en-US" sz="2000">
                <a:solidFill>
                  <a:srgbClr val="D60093"/>
                </a:solidFill>
                <a:cs typeface="Times New Roman" charset="0"/>
                <a:sym typeface="Symbol" charset="0"/>
              </a:rPr>
              <a:t></a:t>
            </a:r>
            <a:r>
              <a:rPr lang="en-US" sz="2000">
                <a:solidFill>
                  <a:srgbClr val="D60093"/>
                </a:solidFill>
                <a:cs typeface="+mn-cs"/>
              </a:rPr>
              <a:t>  e</a:t>
            </a:r>
            <a:r>
              <a:rPr lang="en-US" baseline="30000">
                <a:solidFill>
                  <a:srgbClr val="D60093"/>
                </a:solidFill>
                <a:cs typeface="Times New Roman" charset="0"/>
              </a:rPr>
              <a:t>±</a:t>
            </a:r>
            <a:r>
              <a:rPr lang="en-US" sz="2000">
                <a:solidFill>
                  <a:srgbClr val="D60093"/>
                </a:solidFill>
                <a:cs typeface="+mn-cs"/>
              </a:rPr>
              <a:t> + </a:t>
            </a:r>
            <a:r>
              <a:rPr lang="en-US" sz="2000">
                <a:solidFill>
                  <a:srgbClr val="D60093"/>
                </a:solidFill>
                <a:latin typeface="Symbol" charset="0"/>
                <a:cs typeface="+mn-cs"/>
              </a:rPr>
              <a:t>n</a:t>
            </a:r>
            <a:r>
              <a:rPr lang="en-US" sz="2000">
                <a:solidFill>
                  <a:srgbClr val="D60093"/>
                </a:solidFill>
                <a:cs typeface="+mn-cs"/>
              </a:rPr>
              <a:t> (UA1, UA2) ; W</a:t>
            </a:r>
            <a:r>
              <a:rPr lang="en-US" baseline="30000">
                <a:solidFill>
                  <a:srgbClr val="D60093"/>
                </a:solidFill>
                <a:cs typeface="Times New Roman" charset="0"/>
              </a:rPr>
              <a:t>±</a:t>
            </a:r>
            <a:r>
              <a:rPr lang="en-US" sz="2000">
                <a:solidFill>
                  <a:srgbClr val="D60093"/>
                </a:solidFill>
                <a:cs typeface="+mn-cs"/>
              </a:rPr>
              <a:t> </a:t>
            </a:r>
            <a:r>
              <a:rPr lang="en-US" sz="2000">
                <a:solidFill>
                  <a:srgbClr val="D60093"/>
                </a:solidFill>
                <a:cs typeface="Times New Roman" charset="0"/>
                <a:sym typeface="Symbol" charset="0"/>
              </a:rPr>
              <a:t></a:t>
            </a:r>
            <a:r>
              <a:rPr lang="en-US" sz="2000">
                <a:solidFill>
                  <a:srgbClr val="D60093"/>
                </a:solidFill>
                <a:cs typeface="+mn-cs"/>
              </a:rPr>
              <a:t> </a:t>
            </a:r>
            <a:r>
              <a:rPr lang="en-US" sz="2000">
                <a:solidFill>
                  <a:srgbClr val="D60093"/>
                </a:solidFill>
                <a:latin typeface="Symbol" charset="0"/>
                <a:cs typeface="+mn-cs"/>
              </a:rPr>
              <a:t>m</a:t>
            </a:r>
            <a:r>
              <a:rPr lang="en-US" baseline="30000">
                <a:solidFill>
                  <a:srgbClr val="D60093"/>
                </a:solidFill>
                <a:cs typeface="Times New Roman" charset="0"/>
              </a:rPr>
              <a:t>±</a:t>
            </a:r>
            <a:r>
              <a:rPr lang="en-US" sz="2000">
                <a:solidFill>
                  <a:srgbClr val="D60093"/>
                </a:solidFill>
                <a:cs typeface="+mn-cs"/>
              </a:rPr>
              <a:t> + </a:t>
            </a:r>
            <a:r>
              <a:rPr lang="en-US" sz="2000">
                <a:solidFill>
                  <a:srgbClr val="D60093"/>
                </a:solidFill>
                <a:latin typeface="Symbol" charset="0"/>
                <a:cs typeface="+mn-cs"/>
              </a:rPr>
              <a:t>n</a:t>
            </a:r>
            <a:r>
              <a:rPr lang="en-US" sz="2000">
                <a:solidFill>
                  <a:srgbClr val="D60093"/>
                </a:solidFill>
                <a:cs typeface="+mn-cs"/>
              </a:rPr>
              <a:t> (UA1)</a:t>
            </a:r>
          </a:p>
          <a:p>
            <a:pPr>
              <a:defRPr/>
            </a:pPr>
            <a:r>
              <a:rPr lang="en-US" sz="2000">
                <a:solidFill>
                  <a:srgbClr val="D60093"/>
                </a:solidFill>
                <a:cs typeface="+mn-cs"/>
              </a:rPr>
              <a:t>                    Z </a:t>
            </a:r>
            <a:r>
              <a:rPr lang="en-US" sz="2000">
                <a:solidFill>
                  <a:srgbClr val="D60093"/>
                </a:solidFill>
                <a:cs typeface="Times New Roman" charset="0"/>
                <a:sym typeface="Symbol" charset="0"/>
              </a:rPr>
              <a:t></a:t>
            </a:r>
            <a:r>
              <a:rPr lang="en-US" sz="2000">
                <a:solidFill>
                  <a:srgbClr val="D60093"/>
                </a:solidFill>
                <a:cs typeface="+mn-cs"/>
              </a:rPr>
              <a:t> e</a:t>
            </a:r>
            <a:r>
              <a:rPr lang="en-US" baseline="30000">
                <a:solidFill>
                  <a:srgbClr val="D60093"/>
                </a:solidFill>
                <a:cs typeface="+mn-cs"/>
              </a:rPr>
              <a:t>+</a:t>
            </a:r>
            <a:r>
              <a:rPr lang="en-US" sz="2000">
                <a:solidFill>
                  <a:srgbClr val="D60093"/>
                </a:solidFill>
                <a:cs typeface="+mn-cs"/>
              </a:rPr>
              <a:t>e</a:t>
            </a:r>
            <a:r>
              <a:rPr lang="en-US" baseline="30000">
                <a:solidFill>
                  <a:srgbClr val="D60093"/>
                </a:solidFill>
                <a:cs typeface="Times New Roman" charset="0"/>
              </a:rPr>
              <a:t>–</a:t>
            </a:r>
            <a:r>
              <a:rPr lang="en-US" sz="2000">
                <a:solidFill>
                  <a:srgbClr val="D60093"/>
                </a:solidFill>
                <a:cs typeface="Times New Roman" charset="0"/>
              </a:rPr>
              <a:t> (UA1, UA2) ; </a:t>
            </a:r>
            <a:r>
              <a:rPr lang="en-US" sz="2000">
                <a:solidFill>
                  <a:srgbClr val="D60093"/>
                </a:solidFill>
                <a:cs typeface="+mn-cs"/>
              </a:rPr>
              <a:t>Z </a:t>
            </a:r>
            <a:r>
              <a:rPr lang="en-US" sz="2000">
                <a:solidFill>
                  <a:srgbClr val="D60093"/>
                </a:solidFill>
                <a:cs typeface="Times New Roman" charset="0"/>
                <a:sym typeface="Symbol" charset="0"/>
              </a:rPr>
              <a:t></a:t>
            </a:r>
            <a:r>
              <a:rPr lang="en-US" sz="2000">
                <a:solidFill>
                  <a:srgbClr val="D60093"/>
                </a:solidFill>
                <a:cs typeface="Times New Roman" charset="0"/>
              </a:rPr>
              <a:t> </a:t>
            </a:r>
            <a:r>
              <a:rPr lang="en-US" sz="2000">
                <a:solidFill>
                  <a:srgbClr val="D60093"/>
                </a:solidFill>
                <a:latin typeface="Symbol" charset="0"/>
                <a:cs typeface="Times New Roman" charset="0"/>
              </a:rPr>
              <a:t>m</a:t>
            </a:r>
            <a:r>
              <a:rPr lang="en-US" baseline="30000">
                <a:solidFill>
                  <a:srgbClr val="D60093"/>
                </a:solidFill>
                <a:cs typeface="+mn-cs"/>
              </a:rPr>
              <a:t>+</a:t>
            </a:r>
            <a:r>
              <a:rPr lang="en-US" sz="2000">
                <a:solidFill>
                  <a:srgbClr val="D60093"/>
                </a:solidFill>
                <a:cs typeface="Times New Roman" charset="0"/>
              </a:rPr>
              <a:t> </a:t>
            </a:r>
            <a:r>
              <a:rPr lang="en-US" sz="2000">
                <a:solidFill>
                  <a:srgbClr val="D60093"/>
                </a:solidFill>
                <a:latin typeface="Symbol" charset="0"/>
                <a:cs typeface="Times New Roman" charset="0"/>
              </a:rPr>
              <a:t>m</a:t>
            </a:r>
            <a:r>
              <a:rPr lang="en-US" baseline="30000">
                <a:solidFill>
                  <a:srgbClr val="D60093"/>
                </a:solidFill>
                <a:cs typeface="Times New Roman" charset="0"/>
              </a:rPr>
              <a:t>–</a:t>
            </a:r>
            <a:r>
              <a:rPr lang="en-US" sz="2000">
                <a:solidFill>
                  <a:srgbClr val="D60093"/>
                </a:solidFill>
                <a:cs typeface="Times New Roman" charset="0"/>
              </a:rPr>
              <a:t> (UA1)</a:t>
            </a:r>
          </a:p>
        </p:txBody>
      </p:sp>
      <p:grpSp>
        <p:nvGrpSpPr>
          <p:cNvPr id="75780" name="Group 8"/>
          <p:cNvGrpSpPr>
            <a:grpSpLocks/>
          </p:cNvGrpSpPr>
          <p:nvPr/>
        </p:nvGrpSpPr>
        <p:grpSpPr bwMode="auto">
          <a:xfrm>
            <a:off x="304800" y="1752600"/>
            <a:ext cx="4098926" cy="4767263"/>
            <a:chOff x="192" y="1104"/>
            <a:chExt cx="2582" cy="3003"/>
          </a:xfrm>
        </p:grpSpPr>
        <p:pic>
          <p:nvPicPr>
            <p:cNvPr id="75782" name="Picture 2" descr="C:\Documents and Settings\dilella\Work-space\Lectures\Figures\Basics\UA1_det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104"/>
              <a:ext cx="2482" cy="238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82951" name="Text Box 7"/>
            <p:cNvSpPr txBox="1">
              <a:spLocks noChangeArrowheads="1"/>
            </p:cNvSpPr>
            <p:nvPr/>
          </p:nvSpPr>
          <p:spPr bwMode="auto">
            <a:xfrm>
              <a:off x="396" y="3525"/>
              <a:ext cx="2378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u="sng" dirty="0">
                  <a:cs typeface="+mn-cs"/>
                </a:rPr>
                <a:t>UA</a:t>
              </a:r>
              <a:r>
                <a:rPr lang="en-US" sz="1800" u="sng" dirty="0">
                  <a:latin typeface="Symbol" charset="0"/>
                  <a:cs typeface="+mn-cs"/>
                </a:rPr>
                <a:t>1</a:t>
              </a:r>
              <a:r>
                <a:rPr lang="en-US" sz="1800" dirty="0">
                  <a:cs typeface="+mn-cs"/>
                </a:rPr>
                <a:t>: magnetic volume with trackers, </a:t>
              </a:r>
            </a:p>
            <a:p>
              <a:pPr algn="ctr">
                <a:defRPr/>
              </a:pPr>
              <a:r>
                <a:rPr lang="en-US" sz="1800" dirty="0">
                  <a:cs typeface="+mn-cs"/>
                </a:rPr>
                <a:t>surrounded </a:t>
              </a:r>
              <a:r>
                <a:rPr lang="en-US" sz="1800" dirty="0" smtClean="0">
                  <a:cs typeface="+mn-cs"/>
                </a:rPr>
                <a:t>by </a:t>
              </a:r>
              <a:r>
                <a:rPr lang="en-US" dirty="0" smtClean="0">
                  <a:latin typeface="Arial"/>
                </a:rPr>
                <a:t>”</a:t>
              </a:r>
              <a:r>
                <a:rPr lang="en-US" sz="1800" dirty="0" smtClean="0">
                  <a:cs typeface="+mn-cs"/>
                </a:rPr>
                <a:t>hermetic” calorimeter</a:t>
              </a:r>
              <a:endParaRPr lang="en-US" sz="1800" dirty="0">
                <a:cs typeface="+mn-cs"/>
              </a:endParaRPr>
            </a:p>
            <a:p>
              <a:pPr algn="ctr">
                <a:defRPr/>
              </a:pPr>
              <a:r>
                <a:rPr lang="en-US" sz="1800" dirty="0">
                  <a:cs typeface="+mn-cs"/>
                </a:rPr>
                <a:t> and muon detectors</a:t>
              </a:r>
            </a:p>
          </p:txBody>
        </p:sp>
      </p:grp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5486400" y="5253038"/>
            <a:ext cx="23495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u="sng">
                <a:cs typeface="+mn-cs"/>
              </a:rPr>
              <a:t>UA</a:t>
            </a:r>
            <a:r>
              <a:rPr lang="en-US" sz="1800" u="sng">
                <a:latin typeface="Symbol" charset="0"/>
                <a:cs typeface="+mn-cs"/>
              </a:rPr>
              <a:t>2</a:t>
            </a:r>
            <a:r>
              <a:rPr lang="en-US" sz="1800">
                <a:cs typeface="+mn-cs"/>
              </a:rPr>
              <a:t>: non-magnetic,</a:t>
            </a:r>
          </a:p>
          <a:p>
            <a:pPr algn="ctr">
              <a:defRPr/>
            </a:pPr>
            <a:r>
              <a:rPr lang="en-US" sz="1800">
                <a:cs typeface="+mn-cs"/>
              </a:rPr>
              <a:t> calorimetric detector </a:t>
            </a:r>
          </a:p>
          <a:p>
            <a:pPr algn="ctr">
              <a:defRPr/>
            </a:pPr>
            <a:r>
              <a:rPr lang="en-US" sz="1800">
                <a:cs typeface="+mn-cs"/>
              </a:rPr>
              <a:t>with inner tracker</a:t>
            </a:r>
          </a:p>
        </p:txBody>
      </p:sp>
    </p:spTree>
    <p:extLst>
      <p:ext uri="{BB962C8B-B14F-4D97-AF65-F5344CB8AC3E}">
        <p14:creationId xmlns:p14="http://schemas.microsoft.com/office/powerpoint/2010/main" val="126730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C:\Documents and Settings\dilella\Work-space\Lectures\Figures\Basics\UA1_W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7932738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1" name="Text Box 3"/>
          <p:cNvSpPr txBox="1">
            <a:spLocks noChangeArrowheads="1"/>
          </p:cNvSpPr>
          <p:nvPr/>
        </p:nvSpPr>
        <p:spPr bwMode="auto">
          <a:xfrm>
            <a:off x="288925" y="90488"/>
            <a:ext cx="557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2"/>
                </a:solidFill>
                <a:cs typeface="+mn-cs"/>
              </a:rPr>
              <a:t>One of the first W </a:t>
            </a:r>
            <a:r>
              <a:rPr lang="en-US" dirty="0">
                <a:solidFill>
                  <a:schemeClr val="accent2"/>
                </a:solidFill>
                <a:cs typeface="+mn-cs"/>
                <a:sym typeface="Symbol" charset="0"/>
              </a:rPr>
              <a:t></a:t>
            </a:r>
            <a:r>
              <a:rPr lang="en-US" dirty="0">
                <a:solidFill>
                  <a:schemeClr val="accent2"/>
                </a:solidFill>
                <a:cs typeface="+mn-cs"/>
              </a:rPr>
              <a:t> e + </a:t>
            </a:r>
            <a:r>
              <a:rPr lang="en-US" dirty="0">
                <a:solidFill>
                  <a:schemeClr val="accent2"/>
                </a:solidFill>
                <a:latin typeface="Symbol" charset="0"/>
                <a:cs typeface="+mn-cs"/>
              </a:rPr>
              <a:t>n</a:t>
            </a:r>
            <a:r>
              <a:rPr lang="en-US" dirty="0">
                <a:solidFill>
                  <a:schemeClr val="accent2"/>
                </a:solidFill>
                <a:cs typeface="+mn-cs"/>
              </a:rPr>
              <a:t>  events in UA1</a:t>
            </a:r>
          </a:p>
        </p:txBody>
      </p:sp>
      <p:sp>
        <p:nvSpPr>
          <p:cNvPr id="83972" name="Line 4"/>
          <p:cNvSpPr>
            <a:spLocks noChangeShapeType="1"/>
          </p:cNvSpPr>
          <p:nvPr/>
        </p:nvSpPr>
        <p:spPr bwMode="auto">
          <a:xfrm flipH="1" flipV="1">
            <a:off x="6477000" y="4495800"/>
            <a:ext cx="762000" cy="6096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973" name="Text Box 5"/>
          <p:cNvSpPr txBox="1">
            <a:spLocks noChangeArrowheads="1"/>
          </p:cNvSpPr>
          <p:nvPr/>
        </p:nvSpPr>
        <p:spPr bwMode="auto">
          <a:xfrm>
            <a:off x="5972175" y="5143500"/>
            <a:ext cx="273685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cs typeface="+mn-cs"/>
              </a:rPr>
              <a:t>48 GeV electron</a:t>
            </a:r>
          </a:p>
          <a:p>
            <a:pPr algn="ctr">
              <a:defRPr/>
            </a:pPr>
            <a:r>
              <a:rPr lang="en-US" sz="1800">
                <a:cs typeface="+mn-cs"/>
              </a:rPr>
              <a:t>identified by</a:t>
            </a:r>
          </a:p>
          <a:p>
            <a:pPr algn="ctr">
              <a:defRPr/>
            </a:pPr>
            <a:r>
              <a:rPr lang="en-US" sz="1800">
                <a:cs typeface="+mn-cs"/>
              </a:rPr>
              <a:t>surrounding calorimeters </a:t>
            </a:r>
          </a:p>
        </p:txBody>
      </p:sp>
    </p:spTree>
    <p:extLst>
      <p:ext uri="{BB962C8B-B14F-4D97-AF65-F5344CB8AC3E}">
        <p14:creationId xmlns:p14="http://schemas.microsoft.com/office/powerpoint/2010/main" val="4116098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5" name="Picture 2" descr="C:\Documents and Settings\dilella\Work-space\Lectures\Figures\Basics\UA2_Z_dist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33400"/>
            <a:ext cx="265747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6" name="Picture 3" descr="C:\Documents and Settings\dilella\Work-space\Lectures\Figures\Basics\UA2_W_M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962400"/>
            <a:ext cx="27432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136525" y="160338"/>
            <a:ext cx="2016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u="sng">
                <a:solidFill>
                  <a:schemeClr val="accent2"/>
                </a:solidFill>
                <a:cs typeface="+mn-cs"/>
              </a:rPr>
              <a:t>UA</a:t>
            </a:r>
            <a:r>
              <a:rPr lang="en-US" sz="2000" u="sng">
                <a:solidFill>
                  <a:schemeClr val="accent2"/>
                </a:solidFill>
                <a:latin typeface="Symbol" charset="0"/>
                <a:cs typeface="+mn-cs"/>
              </a:rPr>
              <a:t>2</a:t>
            </a:r>
            <a:r>
              <a:rPr lang="en-US" sz="2000" u="sng">
                <a:solidFill>
                  <a:schemeClr val="accent2"/>
                </a:solidFill>
                <a:cs typeface="+mn-cs"/>
              </a:rPr>
              <a:t> final results</a:t>
            </a: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136525" y="647700"/>
            <a:ext cx="466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Events containing two high-energy electrons:</a:t>
            </a:r>
          </a:p>
          <a:p>
            <a:pPr>
              <a:defRPr/>
            </a:pPr>
            <a:r>
              <a:rPr lang="en-US" sz="1800">
                <a:cs typeface="+mn-cs"/>
              </a:rPr>
              <a:t>Distributions of the </a:t>
            </a:r>
            <a:r>
              <a:rPr lang="ja-JP" altLang="en-US" sz="1800">
                <a:latin typeface="Arial"/>
                <a:cs typeface="+mn-cs"/>
              </a:rPr>
              <a:t>“</a:t>
            </a:r>
            <a:r>
              <a:rPr lang="en-US" sz="1800">
                <a:cs typeface="+mn-cs"/>
              </a:rPr>
              <a:t>invariant mass</a:t>
            </a:r>
            <a:r>
              <a:rPr lang="ja-JP" altLang="en-US" sz="1800">
                <a:latin typeface="Arial"/>
                <a:cs typeface="+mn-cs"/>
              </a:rPr>
              <a:t>”</a:t>
            </a:r>
            <a:r>
              <a:rPr lang="en-US" sz="1800">
                <a:cs typeface="+mn-cs"/>
              </a:rPr>
              <a:t> </a:t>
            </a:r>
            <a:r>
              <a:rPr lang="en-US" sz="1800" i="1">
                <a:cs typeface="+mn-cs"/>
              </a:rPr>
              <a:t>M</a:t>
            </a:r>
            <a:r>
              <a:rPr lang="en-US" sz="2000" baseline="-25000">
                <a:cs typeface="+mn-cs"/>
              </a:rPr>
              <a:t>ee </a:t>
            </a:r>
          </a:p>
        </p:txBody>
      </p:sp>
      <p:graphicFrame>
        <p:nvGraphicFramePr>
          <p:cNvPr id="77829" name="Object 6"/>
          <p:cNvGraphicFramePr>
            <a:graphicFrameLocks noChangeAspect="1"/>
          </p:cNvGraphicFramePr>
          <p:nvPr/>
        </p:nvGraphicFramePr>
        <p:xfrm>
          <a:off x="304800" y="1371600"/>
          <a:ext cx="44958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06" name="Equation" r:id="rId5" imgW="2273300" imgH="254000" progId="Equation.3">
                  <p:embed/>
                </p:oleObj>
              </mc:Choice>
              <mc:Fallback>
                <p:oleObj name="Equation" r:id="rId5" imgW="22733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371600"/>
                        <a:ext cx="449580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136525" y="1981200"/>
            <a:ext cx="2835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(for Z </a:t>
            </a:r>
            <a:r>
              <a:rPr lang="en-US" sz="1800">
                <a:cs typeface="+mn-cs"/>
                <a:sym typeface="Symbol" charset="0"/>
              </a:rPr>
              <a:t> e</a:t>
            </a:r>
            <a:r>
              <a:rPr lang="en-US" sz="2000" baseline="30000">
                <a:cs typeface="+mn-cs"/>
                <a:sym typeface="Symbol" charset="0"/>
              </a:rPr>
              <a:t>+</a:t>
            </a:r>
            <a:r>
              <a:rPr lang="en-US" sz="1800">
                <a:cs typeface="+mn-cs"/>
                <a:sym typeface="Symbol" charset="0"/>
              </a:rPr>
              <a:t>e</a:t>
            </a:r>
            <a:r>
              <a:rPr lang="en-US" sz="2000" baseline="30000">
                <a:cs typeface="Times New Roman" charset="0"/>
                <a:sym typeface="Symbol" charset="0"/>
              </a:rPr>
              <a:t>–</a:t>
            </a:r>
            <a:r>
              <a:rPr lang="en-US" sz="1800">
                <a:cs typeface="Times New Roman" charset="0"/>
                <a:sym typeface="Symbol" charset="0"/>
              </a:rPr>
              <a:t>   </a:t>
            </a:r>
            <a:r>
              <a:rPr lang="en-US" sz="1800" i="1">
                <a:cs typeface="+mn-cs"/>
              </a:rPr>
              <a:t>M</a:t>
            </a:r>
            <a:r>
              <a:rPr lang="en-US" sz="2000" baseline="-25000">
                <a:cs typeface="+mn-cs"/>
              </a:rPr>
              <a:t>ee  </a:t>
            </a:r>
            <a:r>
              <a:rPr lang="en-US" sz="1800">
                <a:cs typeface="+mn-cs"/>
              </a:rPr>
              <a:t>= M</a:t>
            </a:r>
            <a:r>
              <a:rPr lang="en-US" sz="2000" baseline="-25000">
                <a:cs typeface="+mn-cs"/>
              </a:rPr>
              <a:t>Z</a:t>
            </a:r>
            <a:r>
              <a:rPr lang="en-US" sz="1800">
                <a:cs typeface="+mn-cs"/>
              </a:rPr>
              <a:t>)</a:t>
            </a:r>
            <a:r>
              <a:rPr lang="en-US" sz="1800">
                <a:cs typeface="Times New Roman" charset="0"/>
                <a:sym typeface="Symbol" charset="0"/>
              </a:rPr>
              <a:t> </a:t>
            </a:r>
            <a:r>
              <a:rPr lang="en-US" sz="1800">
                <a:cs typeface="+mn-cs"/>
              </a:rPr>
              <a:t> </a:t>
            </a:r>
          </a:p>
        </p:txBody>
      </p: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212725" y="4186238"/>
            <a:ext cx="7940675" cy="2192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defRPr/>
            </a:pPr>
            <a:r>
              <a:rPr lang="en-US" sz="1800">
                <a:solidFill>
                  <a:srgbClr val="D60093"/>
                </a:solidFill>
                <a:cs typeface="+mn-cs"/>
              </a:rPr>
              <a:t>Events containing a single electron with large</a:t>
            </a:r>
          </a:p>
          <a:p>
            <a:pPr>
              <a:lnSpc>
                <a:spcPct val="85000"/>
              </a:lnSpc>
              <a:defRPr/>
            </a:pPr>
            <a:r>
              <a:rPr lang="en-US" sz="1800">
                <a:solidFill>
                  <a:srgbClr val="D60093"/>
                </a:solidFill>
                <a:cs typeface="+mn-cs"/>
              </a:rPr>
              <a:t>transverse momentum (momentum component</a:t>
            </a:r>
          </a:p>
          <a:p>
            <a:pPr>
              <a:lnSpc>
                <a:spcPct val="85000"/>
              </a:lnSpc>
              <a:defRPr/>
            </a:pPr>
            <a:r>
              <a:rPr lang="en-US" sz="1800">
                <a:solidFill>
                  <a:srgbClr val="D60093"/>
                </a:solidFill>
                <a:cs typeface="+mn-cs"/>
              </a:rPr>
              <a:t>perpendicular to the beam axis) and large missing</a:t>
            </a:r>
          </a:p>
          <a:p>
            <a:pPr>
              <a:lnSpc>
                <a:spcPct val="85000"/>
              </a:lnSpc>
              <a:defRPr/>
            </a:pPr>
            <a:r>
              <a:rPr lang="en-US" sz="1800">
                <a:solidFill>
                  <a:srgbClr val="D60093"/>
                </a:solidFill>
                <a:cs typeface="+mn-cs"/>
              </a:rPr>
              <a:t>transverse momentum (apparent violation of</a:t>
            </a:r>
          </a:p>
          <a:p>
            <a:pPr>
              <a:lnSpc>
                <a:spcPct val="85000"/>
              </a:lnSpc>
              <a:defRPr/>
            </a:pPr>
            <a:r>
              <a:rPr lang="en-US" sz="1800">
                <a:solidFill>
                  <a:srgbClr val="D60093"/>
                </a:solidFill>
                <a:cs typeface="+mn-cs"/>
              </a:rPr>
              <a:t>momentum conservation due to the escaping neutrino</a:t>
            </a:r>
          </a:p>
          <a:p>
            <a:pPr>
              <a:lnSpc>
                <a:spcPct val="85000"/>
              </a:lnSpc>
              <a:defRPr/>
            </a:pPr>
            <a:r>
              <a:rPr lang="en-US" sz="1800">
                <a:solidFill>
                  <a:srgbClr val="D60093"/>
                </a:solidFill>
                <a:cs typeface="+mn-cs"/>
              </a:rPr>
              <a:t>from W </a:t>
            </a:r>
            <a:r>
              <a:rPr lang="en-US" sz="1800">
                <a:solidFill>
                  <a:srgbClr val="D60093"/>
                </a:solidFill>
                <a:cs typeface="+mn-cs"/>
                <a:sym typeface="Symbol" charset="0"/>
              </a:rPr>
              <a:t> e</a:t>
            </a:r>
            <a:r>
              <a:rPr lang="en-US" sz="1800">
                <a:solidFill>
                  <a:srgbClr val="D60093"/>
                </a:solidFill>
                <a:latin typeface="Symbol" charset="0"/>
                <a:cs typeface="+mn-cs"/>
                <a:sym typeface="Symbol" charset="0"/>
              </a:rPr>
              <a:t>n</a:t>
            </a:r>
            <a:r>
              <a:rPr lang="en-US" sz="1800">
                <a:solidFill>
                  <a:srgbClr val="D60093"/>
                </a:solidFill>
                <a:cs typeface="+mn-cs"/>
                <a:sym typeface="Symbol" charset="0"/>
              </a:rPr>
              <a:t> decay)</a:t>
            </a:r>
            <a:r>
              <a:rPr lang="en-US" sz="1800">
                <a:solidFill>
                  <a:srgbClr val="D60093"/>
                </a:solidFill>
                <a:cs typeface="+mn-cs"/>
              </a:rPr>
              <a:t> </a:t>
            </a:r>
          </a:p>
          <a:p>
            <a:pPr>
              <a:lnSpc>
                <a:spcPct val="85000"/>
              </a:lnSpc>
              <a:defRPr/>
            </a:pPr>
            <a:r>
              <a:rPr lang="en-US" sz="1800">
                <a:cs typeface="+mn-cs"/>
              </a:rPr>
              <a:t>m</a:t>
            </a:r>
            <a:r>
              <a:rPr lang="en-US" sz="2000" baseline="-25000">
                <a:cs typeface="+mn-cs"/>
              </a:rPr>
              <a:t>T</a:t>
            </a:r>
            <a:r>
              <a:rPr lang="en-US" sz="1800">
                <a:cs typeface="+mn-cs"/>
              </a:rPr>
              <a:t> (</a:t>
            </a:r>
            <a:r>
              <a:rPr lang="ja-JP" altLang="en-US" sz="1800">
                <a:latin typeface="Arial"/>
                <a:cs typeface="+mn-cs"/>
              </a:rPr>
              <a:t>“</a:t>
            </a:r>
            <a:r>
              <a:rPr lang="en-US" sz="1800">
                <a:cs typeface="+mn-cs"/>
              </a:rPr>
              <a:t>transverse mass</a:t>
            </a:r>
            <a:r>
              <a:rPr lang="ja-JP" altLang="en-US" sz="1800">
                <a:latin typeface="Arial"/>
                <a:cs typeface="+mn-cs"/>
              </a:rPr>
              <a:t>”</a:t>
            </a:r>
            <a:r>
              <a:rPr lang="en-US" sz="1800">
                <a:cs typeface="+mn-cs"/>
              </a:rPr>
              <a:t>): invariant mass of the electron – neutrino</a:t>
            </a:r>
          </a:p>
          <a:p>
            <a:pPr>
              <a:lnSpc>
                <a:spcPct val="85000"/>
              </a:lnSpc>
              <a:defRPr/>
            </a:pPr>
            <a:r>
              <a:rPr lang="en-US" sz="1800">
                <a:cs typeface="+mn-cs"/>
              </a:rPr>
              <a:t>pair calculated from the transverse components only</a:t>
            </a:r>
          </a:p>
          <a:p>
            <a:pPr>
              <a:lnSpc>
                <a:spcPct val="85000"/>
              </a:lnSpc>
              <a:defRPr/>
            </a:pPr>
            <a:r>
              <a:rPr lang="en-US" sz="1800">
                <a:solidFill>
                  <a:srgbClr val="FF0000"/>
                </a:solidFill>
                <a:cs typeface="+mn-cs"/>
              </a:rPr>
              <a:t>M</a:t>
            </a:r>
            <a:r>
              <a:rPr lang="en-US" sz="2000" baseline="-25000">
                <a:solidFill>
                  <a:srgbClr val="FF0000"/>
                </a:solidFill>
                <a:cs typeface="+mn-cs"/>
              </a:rPr>
              <a:t>W</a:t>
            </a:r>
            <a:r>
              <a:rPr lang="en-US" sz="1800">
                <a:solidFill>
                  <a:srgbClr val="FF0000"/>
                </a:solidFill>
                <a:cs typeface="+mn-cs"/>
              </a:rPr>
              <a:t> is determined from a fit to the m</a:t>
            </a:r>
            <a:r>
              <a:rPr lang="en-US" sz="2000" baseline="-25000">
                <a:solidFill>
                  <a:srgbClr val="FF0000"/>
                </a:solidFill>
                <a:cs typeface="+mn-cs"/>
              </a:rPr>
              <a:t>T </a:t>
            </a:r>
            <a:r>
              <a:rPr lang="en-US" sz="1800">
                <a:solidFill>
                  <a:srgbClr val="FF0000"/>
                </a:solidFill>
                <a:cs typeface="+mn-cs"/>
              </a:rPr>
              <a:t>distribution: M</a:t>
            </a:r>
            <a:r>
              <a:rPr lang="en-US" sz="2000" baseline="-25000">
                <a:solidFill>
                  <a:srgbClr val="FF0000"/>
                </a:solidFill>
                <a:cs typeface="+mn-cs"/>
              </a:rPr>
              <a:t>W</a:t>
            </a:r>
            <a:r>
              <a:rPr lang="en-US" sz="1800">
                <a:solidFill>
                  <a:srgbClr val="FF0000"/>
                </a:solidFill>
                <a:cs typeface="+mn-cs"/>
              </a:rPr>
              <a:t> = </a:t>
            </a:r>
            <a:r>
              <a:rPr lang="en-US" sz="1800">
                <a:solidFill>
                  <a:srgbClr val="FF0000"/>
                </a:solidFill>
                <a:latin typeface="Symbol" charset="0"/>
                <a:cs typeface="+mn-cs"/>
              </a:rPr>
              <a:t>80</a:t>
            </a:r>
            <a:r>
              <a:rPr lang="en-US" sz="1800">
                <a:solidFill>
                  <a:srgbClr val="FF0000"/>
                </a:solidFill>
                <a:cs typeface="+mn-cs"/>
              </a:rPr>
              <a:t>.</a:t>
            </a:r>
            <a:r>
              <a:rPr lang="en-US" sz="1800">
                <a:solidFill>
                  <a:srgbClr val="FF0000"/>
                </a:solidFill>
                <a:latin typeface="Symbol" charset="0"/>
                <a:cs typeface="+mn-cs"/>
              </a:rPr>
              <a:t>35</a:t>
            </a:r>
            <a:r>
              <a:rPr lang="en-US" sz="1800">
                <a:solidFill>
                  <a:srgbClr val="FF0000"/>
                </a:solidFill>
                <a:cs typeface="+mn-cs"/>
              </a:rPr>
              <a:t> </a:t>
            </a:r>
            <a:r>
              <a:rPr lang="en-US" sz="1800">
                <a:solidFill>
                  <a:srgbClr val="FF0000"/>
                </a:solidFill>
                <a:cs typeface="Times New Roman" charset="0"/>
              </a:rPr>
              <a:t>± </a:t>
            </a:r>
            <a:r>
              <a:rPr lang="en-US" sz="1800">
                <a:solidFill>
                  <a:srgbClr val="FF0000"/>
                </a:solidFill>
                <a:latin typeface="Symbol" charset="0"/>
                <a:cs typeface="Times New Roman" charset="0"/>
              </a:rPr>
              <a:t>0</a:t>
            </a:r>
            <a:r>
              <a:rPr lang="en-US" sz="1800">
                <a:solidFill>
                  <a:srgbClr val="FF0000"/>
                </a:solidFill>
                <a:cs typeface="Times New Roman" charset="0"/>
              </a:rPr>
              <a:t>.</a:t>
            </a:r>
            <a:r>
              <a:rPr lang="en-US" sz="1800">
                <a:solidFill>
                  <a:srgbClr val="FF0000"/>
                </a:solidFill>
                <a:latin typeface="Symbol" charset="0"/>
                <a:cs typeface="Times New Roman" charset="0"/>
              </a:rPr>
              <a:t>37</a:t>
            </a:r>
            <a:r>
              <a:rPr lang="en-US" sz="1800">
                <a:solidFill>
                  <a:srgbClr val="FF0000"/>
                </a:solidFill>
                <a:cs typeface="Times New Roman" charset="0"/>
              </a:rPr>
              <a:t> GeV</a:t>
            </a:r>
            <a:r>
              <a:rPr lang="en-US" sz="1800">
                <a:solidFill>
                  <a:srgbClr val="FF0000"/>
                </a:solidFill>
                <a:latin typeface="Symbol" charset="0"/>
                <a:cs typeface="Times New Roman" charset="0"/>
              </a:rPr>
              <a:t>/</a:t>
            </a:r>
            <a:r>
              <a:rPr lang="en-US" sz="1800" i="1">
                <a:solidFill>
                  <a:srgbClr val="FF0000"/>
                </a:solidFill>
                <a:cs typeface="Times New Roman" charset="0"/>
              </a:rPr>
              <a:t>c</a:t>
            </a:r>
            <a:r>
              <a:rPr lang="en-US" sz="2000" baseline="30000">
                <a:solidFill>
                  <a:srgbClr val="FF0000"/>
                </a:solidFill>
                <a:latin typeface="Symbol" charset="0"/>
                <a:cs typeface="Times New Roman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58869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49" name="Group 10"/>
          <p:cNvGrpSpPr>
            <a:grpSpLocks/>
          </p:cNvGrpSpPr>
          <p:nvPr/>
        </p:nvGrpSpPr>
        <p:grpSpPr bwMode="auto">
          <a:xfrm>
            <a:off x="1143000" y="685800"/>
            <a:ext cx="6638925" cy="4519613"/>
            <a:chOff x="816" y="624"/>
            <a:chExt cx="4182" cy="2847"/>
          </a:xfrm>
        </p:grpSpPr>
        <p:pic>
          <p:nvPicPr>
            <p:cNvPr id="78860" name="Picture 2" descr="C:\Documents and Settings\dilella\Work-space\Lectures\Figures\Basics\Ree_all-en.gif"/>
            <p:cNvPicPr>
              <a:picLocks noChangeAspect="1" noChangeArrowheads="1"/>
            </p:cNvPicPr>
            <p:nvPr/>
          </p:nvPicPr>
          <p:blipFill>
            <a:blip r:embed="rId3">
              <a:lum contrast="-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1200"/>
              <a:ext cx="4134" cy="2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8861" name="Object 3"/>
            <p:cNvGraphicFramePr>
              <a:graphicFrameLocks noChangeAspect="1"/>
            </p:cNvGraphicFramePr>
            <p:nvPr/>
          </p:nvGraphicFramePr>
          <p:xfrm>
            <a:off x="1033" y="624"/>
            <a:ext cx="3886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130" name="Equation" r:id="rId4" imgW="3213100" imgH="469900" progId="Equation.3">
                    <p:embed/>
                  </p:oleObj>
                </mc:Choice>
                <mc:Fallback>
                  <p:oleObj name="Equation" r:id="rId4" imgW="32131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3" y="624"/>
                          <a:ext cx="3886" cy="5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020" name="Rectangle 4"/>
            <p:cNvSpPr>
              <a:spLocks noChangeArrowheads="1"/>
            </p:cNvSpPr>
            <p:nvPr/>
          </p:nvSpPr>
          <p:spPr bwMode="auto">
            <a:xfrm>
              <a:off x="960" y="2160"/>
              <a:ext cx="144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6021" name="Text Box 5"/>
            <p:cNvSpPr txBox="1">
              <a:spLocks noChangeArrowheads="1"/>
            </p:cNvSpPr>
            <p:nvPr/>
          </p:nvSpPr>
          <p:spPr bwMode="auto">
            <a:xfrm>
              <a:off x="816" y="158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>
                  <a:cs typeface="+mn-cs"/>
                </a:rPr>
                <a:t>R</a:t>
              </a:r>
            </a:p>
          </p:txBody>
        </p:sp>
        <p:sp>
          <p:nvSpPr>
            <p:cNvPr id="86024" name="Rectangle 8"/>
            <p:cNvSpPr>
              <a:spLocks noChangeArrowheads="1"/>
            </p:cNvSpPr>
            <p:nvPr/>
          </p:nvSpPr>
          <p:spPr bwMode="auto">
            <a:xfrm>
              <a:off x="2784" y="3270"/>
              <a:ext cx="432" cy="14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6025" name="Text Box 9"/>
            <p:cNvSpPr txBox="1">
              <a:spLocks noChangeArrowheads="1"/>
            </p:cNvSpPr>
            <p:nvPr/>
          </p:nvSpPr>
          <p:spPr bwMode="auto">
            <a:xfrm>
              <a:off x="2678" y="3221"/>
              <a:ext cx="103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i="1" dirty="0">
                  <a:cs typeface="+mn-cs"/>
                </a:rPr>
                <a:t>Q</a:t>
              </a:r>
              <a:r>
                <a:rPr lang="en-US" sz="2000" dirty="0">
                  <a:cs typeface="+mn-cs"/>
                </a:rPr>
                <a:t> = </a:t>
              </a:r>
              <a:r>
                <a:rPr lang="en-US" sz="2000" dirty="0">
                  <a:latin typeface="Symbol" charset="0"/>
                  <a:cs typeface="+mn-cs"/>
                </a:rPr>
                <a:t>2</a:t>
              </a:r>
              <a:r>
                <a:rPr lang="en-US" sz="2000" i="1" dirty="0">
                  <a:cs typeface="+mn-cs"/>
                </a:rPr>
                <a:t>E (GeV)</a:t>
              </a:r>
            </a:p>
          </p:txBody>
        </p:sp>
      </p:grpSp>
      <p:sp>
        <p:nvSpPr>
          <p:cNvPr id="86027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67056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smtClean="0">
                <a:solidFill>
                  <a:schemeClr val="accent2"/>
                </a:solidFill>
                <a:cs typeface="+mj-cs"/>
              </a:rPr>
              <a:t>e</a:t>
            </a:r>
            <a:r>
              <a:rPr lang="en-US" sz="2800" b="1" baseline="30000" smtClean="0">
                <a:solidFill>
                  <a:schemeClr val="accent2"/>
                </a:solidFill>
                <a:cs typeface="+mj-cs"/>
              </a:rPr>
              <a:t>+</a:t>
            </a:r>
            <a:r>
              <a:rPr lang="en-US" sz="2800" b="1" smtClean="0">
                <a:solidFill>
                  <a:schemeClr val="accent2"/>
                </a:solidFill>
                <a:cs typeface="+mj-cs"/>
              </a:rPr>
              <a:t>e</a:t>
            </a:r>
            <a:r>
              <a:rPr lang="en-US" sz="2800" b="1" baseline="30000" smtClean="0">
                <a:solidFill>
                  <a:schemeClr val="accent2"/>
                </a:solidFill>
                <a:cs typeface="Times New Roman" charset="0"/>
              </a:rPr>
              <a:t>–  </a:t>
            </a:r>
            <a:r>
              <a:rPr lang="en-US" sz="2800" b="1" smtClean="0">
                <a:solidFill>
                  <a:schemeClr val="accent2"/>
                </a:solidFill>
                <a:cs typeface="Times New Roman" charset="0"/>
              </a:rPr>
              <a:t>colliders at higher energies</a:t>
            </a:r>
            <a:endParaRPr lang="en-US" sz="2800" b="1" smtClean="0">
              <a:solidFill>
                <a:schemeClr val="accent2"/>
              </a:solidFill>
              <a:cs typeface="+mj-cs"/>
            </a:endParaRPr>
          </a:p>
        </p:txBody>
      </p:sp>
      <p:grpSp>
        <p:nvGrpSpPr>
          <p:cNvPr id="78851" name="Group 15"/>
          <p:cNvGrpSpPr>
            <a:grpSpLocks/>
          </p:cNvGrpSpPr>
          <p:nvPr/>
        </p:nvGrpSpPr>
        <p:grpSpPr bwMode="auto">
          <a:xfrm>
            <a:off x="3595688" y="5118100"/>
            <a:ext cx="2565400" cy="1281113"/>
            <a:chOff x="2265" y="3224"/>
            <a:chExt cx="1616" cy="807"/>
          </a:xfrm>
        </p:grpSpPr>
        <p:sp>
          <p:nvSpPr>
            <p:cNvPr id="86028" name="Line 12"/>
            <p:cNvSpPr>
              <a:spLocks noChangeShapeType="1"/>
            </p:cNvSpPr>
            <p:nvPr/>
          </p:nvSpPr>
          <p:spPr bwMode="auto">
            <a:xfrm flipV="1">
              <a:off x="3072" y="3224"/>
              <a:ext cx="0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6029" name="Text Box 13"/>
            <p:cNvSpPr txBox="1">
              <a:spLocks noChangeArrowheads="1"/>
            </p:cNvSpPr>
            <p:nvPr/>
          </p:nvSpPr>
          <p:spPr bwMode="auto">
            <a:xfrm>
              <a:off x="2265" y="3621"/>
              <a:ext cx="1616" cy="41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>
                  <a:cs typeface="+mn-cs"/>
                </a:rPr>
                <a:t>e</a:t>
              </a:r>
              <a:r>
                <a:rPr lang="en-US" sz="1800" baseline="30000">
                  <a:cs typeface="+mn-cs"/>
                </a:rPr>
                <a:t>+</a:t>
              </a:r>
              <a:r>
                <a:rPr lang="en-US" sz="1800">
                  <a:cs typeface="+mn-cs"/>
                </a:rPr>
                <a:t>e</a:t>
              </a:r>
              <a:r>
                <a:rPr lang="en-US" sz="2000" baseline="30000">
                  <a:cs typeface="Times New Roman" charset="0"/>
                </a:rPr>
                <a:t>–</a:t>
              </a:r>
              <a:r>
                <a:rPr lang="en-US" sz="1800">
                  <a:cs typeface="Times New Roman" charset="0"/>
                </a:rPr>
                <a:t> </a:t>
              </a:r>
              <a:r>
                <a:rPr lang="en-US" sz="1800">
                  <a:cs typeface="Times New Roman" charset="0"/>
                  <a:sym typeface="Symbol" charset="0"/>
                </a:rPr>
                <a:t> </a:t>
              </a:r>
              <a:r>
                <a:rPr lang="en-US" sz="1800" i="1">
                  <a:cs typeface="Times New Roman" charset="0"/>
                  <a:sym typeface="Symbol" charset="0"/>
                </a:rPr>
                <a:t>b  b </a:t>
              </a:r>
              <a:endParaRPr lang="en-US" sz="1800">
                <a:cs typeface="Times New Roman" charset="0"/>
                <a:sym typeface="Symbol" charset="0"/>
              </a:endParaRPr>
            </a:p>
            <a:p>
              <a:pPr algn="ctr">
                <a:defRPr/>
              </a:pPr>
              <a:r>
                <a:rPr lang="en-US" sz="1800">
                  <a:cs typeface="Times New Roman" charset="0"/>
                  <a:sym typeface="Symbol" charset="0"/>
                </a:rPr>
                <a:t>(the </a:t>
              </a:r>
              <a:r>
                <a:rPr lang="en-US" sz="1800">
                  <a:latin typeface="Symbol" charset="0"/>
                  <a:cs typeface="Times New Roman" charset="0"/>
                  <a:sym typeface="Symbol" charset="0"/>
                </a:rPr>
                <a:t>5</a:t>
              </a:r>
              <a:r>
                <a:rPr lang="en-US" sz="1800" baseline="30000">
                  <a:cs typeface="Times New Roman" charset="0"/>
                  <a:sym typeface="Symbol" charset="0"/>
                </a:rPr>
                <a:t>th</a:t>
              </a:r>
              <a:r>
                <a:rPr lang="en-US" sz="1800">
                  <a:cs typeface="Times New Roman" charset="0"/>
                  <a:sym typeface="Symbol" charset="0"/>
                </a:rPr>
                <a:t> quark: </a:t>
              </a:r>
              <a:r>
                <a:rPr lang="en-US" sz="1800" i="1">
                  <a:cs typeface="Times New Roman" charset="0"/>
                  <a:sym typeface="Symbol" charset="0"/>
                </a:rPr>
                <a:t>e</a:t>
              </a:r>
              <a:r>
                <a:rPr lang="en-US" sz="1800">
                  <a:cs typeface="Times New Roman" charset="0"/>
                  <a:sym typeface="Symbol" charset="0"/>
                </a:rPr>
                <a:t> = </a:t>
              </a:r>
              <a:r>
                <a:rPr lang="en-US" sz="1800">
                  <a:latin typeface="Symbol" charset="0"/>
                  <a:cs typeface="Times New Roman" charset="0"/>
                  <a:sym typeface="Symbol" charset="0"/>
                </a:rPr>
                <a:t>-1/3</a:t>
              </a:r>
              <a:r>
                <a:rPr lang="en-US" sz="1800">
                  <a:cs typeface="Times New Roman" charset="0"/>
                  <a:sym typeface="Symbol" charset="0"/>
                </a:rPr>
                <a:t>)</a:t>
              </a:r>
              <a:r>
                <a:rPr lang="en-US" sz="1800" i="1">
                  <a:cs typeface="Times New Roman" charset="0"/>
                  <a:sym typeface="Symbol" charset="0"/>
                </a:rPr>
                <a:t> </a:t>
              </a:r>
              <a:endParaRPr lang="en-US" sz="1800" i="1">
                <a:cs typeface="+mn-cs"/>
              </a:endParaRPr>
            </a:p>
          </p:txBody>
        </p:sp>
        <p:sp>
          <p:nvSpPr>
            <p:cNvPr id="86030" name="Line 14"/>
            <p:cNvSpPr>
              <a:spLocks noChangeShapeType="1"/>
            </p:cNvSpPr>
            <p:nvPr/>
          </p:nvSpPr>
          <p:spPr bwMode="auto">
            <a:xfrm>
              <a:off x="3312" y="3667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78852" name="Group 22"/>
          <p:cNvGrpSpPr>
            <a:grpSpLocks/>
          </p:cNvGrpSpPr>
          <p:nvPr/>
        </p:nvGrpSpPr>
        <p:grpSpPr bwMode="auto">
          <a:xfrm>
            <a:off x="6400800" y="4953000"/>
            <a:ext cx="1785938" cy="990600"/>
            <a:chOff x="4032" y="3120"/>
            <a:chExt cx="1125" cy="624"/>
          </a:xfrm>
        </p:grpSpPr>
        <p:sp>
          <p:nvSpPr>
            <p:cNvPr id="86037" name="Rectangle 21"/>
            <p:cNvSpPr>
              <a:spLocks noChangeArrowheads="1"/>
            </p:cNvSpPr>
            <p:nvPr/>
          </p:nvSpPr>
          <p:spPr bwMode="auto">
            <a:xfrm>
              <a:off x="4053" y="3456"/>
              <a:ext cx="1104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6033" name="Line 17"/>
            <p:cNvSpPr>
              <a:spLocks noChangeShapeType="1"/>
            </p:cNvSpPr>
            <p:nvPr/>
          </p:nvSpPr>
          <p:spPr bwMode="auto">
            <a:xfrm flipV="1">
              <a:off x="4261" y="3120"/>
              <a:ext cx="0" cy="336"/>
            </a:xfrm>
            <a:prstGeom prst="line">
              <a:avLst/>
            </a:prstGeom>
            <a:noFill/>
            <a:ln w="9525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6035" name="Text Box 19"/>
            <p:cNvSpPr txBox="1">
              <a:spLocks noChangeArrowheads="1"/>
            </p:cNvSpPr>
            <p:nvPr/>
          </p:nvSpPr>
          <p:spPr bwMode="auto">
            <a:xfrm>
              <a:off x="4032" y="3456"/>
              <a:ext cx="10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cs typeface="+mn-cs"/>
                </a:rPr>
                <a:t>e</a:t>
              </a:r>
              <a:r>
                <a:rPr lang="en-US" sz="1800" baseline="30000">
                  <a:cs typeface="+mn-cs"/>
                </a:rPr>
                <a:t>+</a:t>
              </a:r>
              <a:r>
                <a:rPr lang="en-US" sz="1800">
                  <a:cs typeface="+mn-cs"/>
                </a:rPr>
                <a:t>e</a:t>
              </a:r>
              <a:r>
                <a:rPr lang="en-US" sz="2000" baseline="30000">
                  <a:cs typeface="Times New Roman" charset="0"/>
                </a:rPr>
                <a:t>–</a:t>
              </a:r>
              <a:r>
                <a:rPr lang="en-US" sz="1800">
                  <a:cs typeface="Times New Roman" charset="0"/>
                </a:rPr>
                <a:t> </a:t>
              </a:r>
              <a:r>
                <a:rPr lang="en-US" sz="1800">
                  <a:cs typeface="Times New Roman" charset="0"/>
                  <a:sym typeface="Symbol" charset="0"/>
                </a:rPr>
                <a:t> Z  </a:t>
              </a:r>
              <a:r>
                <a:rPr lang="en-US" sz="1800" i="1">
                  <a:cs typeface="Times New Roman" charset="0"/>
                  <a:sym typeface="Symbol" charset="0"/>
                </a:rPr>
                <a:t>q</a:t>
              </a:r>
              <a:r>
                <a:rPr lang="en-US" sz="1800">
                  <a:cs typeface="Times New Roman" charset="0"/>
                  <a:sym typeface="Symbol" charset="0"/>
                </a:rPr>
                <a:t>  </a:t>
              </a:r>
              <a:r>
                <a:rPr lang="en-US" sz="1800" i="1">
                  <a:cs typeface="Times New Roman" charset="0"/>
                  <a:sym typeface="Symbol" charset="0"/>
                </a:rPr>
                <a:t>q</a:t>
              </a:r>
            </a:p>
          </p:txBody>
        </p:sp>
        <p:sp>
          <p:nvSpPr>
            <p:cNvPr id="86036" name="Line 20"/>
            <p:cNvSpPr>
              <a:spLocks noChangeShapeType="1"/>
            </p:cNvSpPr>
            <p:nvPr/>
          </p:nvSpPr>
          <p:spPr bwMode="auto">
            <a:xfrm>
              <a:off x="4986" y="3518"/>
              <a:ext cx="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144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h = \pm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"/>
  <p:tag name="PICTUREFILESIZE" val="73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epsilon^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4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(W^-\rightarrow e^-\o{\nu}) = \frac{g_W^2m_W}{48\pi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1"/>
  <p:tag name="PICTUREFILESIZE" val="585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|V_{ud}|^2+|V_{us}|^2 + |V_{ub}|^2 =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5"/>
  <p:tag name="PICTUREFILESIZE" val="433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\mathrm{W}\rightarrow qq^\prime) = 6 BR(\mathrm{W}\rightarrow\mathrm{e}\nu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8"/>
  <p:tag name="PICTUREFILESIZE" val="624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_W = 9 \Gamma_{W\rightarrow e\nu} = \frac{3g_W^2m_W}{16\pi}  = 2.07\,\mathrm{GeV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5"/>
  <p:tag name="PICTUREFILESIZE" val="803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d\o{c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"/>
  <p:tag name="PICTUREFILESIZE" val="144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s\o{c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"/>
  <p:tag name="PICTUREFILESIZE" val="129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b\o{c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"/>
  <p:tag name="PICTUREFILESIZE" val="1415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imes 3 |V_{cd}|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194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imes 3 |V_{cs}|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18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imes 3 |V_{cb}|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19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e^-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168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imes 3 |V_{ud}|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198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imes 3 |V_{us}|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191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imes 3 |V_{ub}|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199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d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"/>
  <p:tag name="PICTUREFILESIZE" val="152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s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"/>
  <p:tag name="PICTUREFILESIZE" val="137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b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"/>
  <p:tag name="PICTUREFILESIZE" val="149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e^-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168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\mu^-\o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4"/>
  <p:tag name="PICTUREFILESIZE" val="176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\rightarrow \tau^-\o{\nu}_\ta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2"/>
  <p:tag name="PICTUREFILESIZE" val="154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Gamma}{\Omega} = \frac{|p^*|}{32\pi^2m^2_W}\langle|M|^2\rangle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9"/>
  <p:tag name="PICTUREFILESIZE" val="643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-i M_{fi} = \epsilon_\mu(p_1) . \o{u}(p_3). -i \frac{g_W}{\sqrt{2}}\gamma^\mu \half(1-\gamma^5).v(p_4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5"/>
  <p:tag name="PICTUREFILESIZE" val="1112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 = \frac{4\pi|p^*|}{32\pi^2m^2_W}\langle|M|^2\rangle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578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| M_{\gamma\mathrm{WW}} + M_\mathrm{ZWW} + M_{\nu\mathrm{WW}} |^2 &lt;&#10; | M_{\gamma\mathrm{WW}} + M_{\nu\mathrm{WW}} |^2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6"/>
  <p:tag name="PICTUREFILESIZE" val="592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0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46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fi} = \frac{g_W}{\sqrt{2}}  \epsilon_\mu(p_1).j^\mu$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4"/>
  <p:tag name="PICTUREFILESIZE" val="550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4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gma_{WW}/\mathrm{pb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"/>
  <p:tag name="PICTUREFILESIZE" val="185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qrt{s}/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204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si \rightarrow \psi^\prime = \psi e^{i\vec{\alpha}(x).\frac{\vec{\sigma}}{2} 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377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 j^\mu= \o{u}(p_3)\gamma^\mu \half(1-\gamma^5)v(p_4)$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6"/>
  <p:tag name="PICTUREFILESIZE" val="5877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vec{\sigma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50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vector{\nu_e}{e^-} \rightarrow \tvector{\nu_e}{e^-}^\prime =  e^{i\vec{\alpha}(x).\frac{\vec{\sigma}}{2} }  \tvector{\nu_e}{e^-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788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_1^\mu,\  W_2^\mu,\  W^\mu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7"/>
  <p:tag name="PICTUREFILESIZE" val="311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tvector{\nu_e}{e^-}_L,\, \   \ttvector{\nu_\mu}{\mu^-}_L,\, \  \ttvector{\nu_\tau}{\tau^-}_L,\, \ \ttvector{u}{d^\prime}_L,\, \  \ttvector{c}{s^\prime}_L,\, \ \ttvector{t}{b^\prime}_L\, \ 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4"/>
  <p:tag name="PICTUREFILESIZE" val="139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\nu_e)_R,\, \ (e^-)_R,\, ...  (u)_R,\,\ (d)_R,...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1"/>
  <p:tag name="PICTUREFILESIZE" val="553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^3 = +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145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^3 = -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1395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 = \hal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09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"/>
  <p:tag name="PICTUREFILESIZE" val="99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"/>
  <p:tag name="PICTUREFILESIZE" val="9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epsilon_\mu(p_1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7"/>
  <p:tag name="PICTUREFILESIZE" val="157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 = 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09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chi_L = \tvector{\nu_\me}{\me^-}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0"/>
  <p:tag name="PICTUREFILESIZE" val="2893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{\pm\mu} = \frac{1}{\sqrt{2}}(W_1^\mu \pm W_2^\mu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2"/>
  <p:tag name="PICTUREFILESIZE" val="4626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46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g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81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frac{1}{\sqrt{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76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$j_\mu^1 =g_W\o{\chi}_L \gamma^\mu \frac{1}{2}\sigma_1 \chi_L$&#10;\end{document}&#10;"/>
  <p:tag name="EXTERNALNAME" val="TP_tmp"/>
  <p:tag name="BLEND" val="0"/>
  <p:tag name="TRANSPARENT" val="1"/>
  <p:tag name="RESOLUTION" val="1200"/>
  <p:tag name="WORKAROUNDTRANSPARENCYBUG" val="0"/>
  <p:tag name="ALLOWFONTSUBSTITUTION" val="0"/>
  <p:tag name="BITMAPFORMAT" val="pngmono"/>
  <p:tag name="ORIGWIDTH" val="83"/>
  <p:tag name="PICTUREFILESIZE" val="416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\mu^2 = g_W\o{\chi}_L \gamma^\mu \frac{1}{2}\sigma_2 \chi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3"/>
  <p:tag name="PICTUREFILESIZE" val="449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5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\mu^3 = g_W\o{\chi}_L \gamma^\mu \frac{1}{2}\sigma_3 \chi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3"/>
  <p:tag name="PICTUREFILESIZE" val="448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\mu_\pm = \frac{g_W}{\sqrt{2}}(j^\mu_1\pm ij^\mu_2) = \frac{g_W}{\sqrt{2}}\o{\chi}_L \gamma^\mu \half(\sigma_1\pm i\sigma_2)\chi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1"/>
  <p:tag name="PICTUREFILESIZE" val="1014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\mu_\pm = \frac{g_W}{\sqrt{2}}\o{\chi}_L \gamma^\mu \sigma_\pm \chi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0"/>
  <p:tag name="PICTUREFILESIZE" val="448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\mu_+ = \frac{g_W}{\sqrt{2}}\o{\chi}_L \gamma^\mu \sigma_+ \chi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0"/>
  <p:tag name="PICTUREFILESIZE" val="448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j^\mu_+ = \frac{g_W}{\sqrt{2}}\o{\chi}_L \gamma^\mu \sigma_+ \chi_L = \frac{g_W}{\sqrt{2}}(\o{\nu}_L,\o{\me}_L) \gamma^\mu \twotwomatrix{0}{1}{0}{0}\tvector{\nu}{e}_L = \frac{g_W}{\sqrt{2}}\o{\nu}_L\gamma^\mu \me_L = \frac{g_W}{\sqrt{2}}\o{\nu}\gamma^\mu\half(1-\gamma^5)\me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8"/>
  <p:tag name="PICTUREFILESIZE" val="2124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gma_\pm = \frac{1}{2} (\sigma_1\pm i\sigma_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1"/>
  <p:tag name="PICTUREFILESIZE" val="290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j^\mu_3 = g_W\frac{1}{2}(\o{\nu}_L,\o{\me}_L) \gamma^\mu \twotwomatrix{1}{0}{0}{-1}\tvector{\nu}{e}_L &#10;= g_W\half\o{\nu}_L\gamma^\mu \nu_L - g_W\half\o{\me}_L\gamma^\mu \me_L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5"/>
  <p:tag name="PICTUREFILESIZE" val="14056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46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fi} = \frac{g_W}{\sqrt{2}}  \epsilon_\mu(p_1) \o{u}(p_3)\gamma^\mu \half(1-\gamma^5)v(p_4)$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4"/>
  <p:tag name="PICTUREFILESIZE" val="1005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46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4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82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82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g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813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^3_W = \pm \hal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146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^3g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61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^3g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6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-i\frac{g_W}{\sqrt{2}}\frac{1}{2}\gamma^\mu(1-\gamma^5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5"/>
  <p:tag name="PICTUREFILESIZE" val="494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\mu_- = \frac{g_W}{\sqrt{2}}\o{\chi}_L \gamma^\mu \sigma_- \chi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0"/>
  <p:tag name="PICTUREFILESIZE" val="441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\mu_3 = g_W\o{\chi}_L \gamma^\mu \frac{1}{2}\sigma_3 \chi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3"/>
  <p:tag name="PICTUREFILESIZE" val="464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j^\mu_- = \frac{g_W}{\sqrt{2}}\o{\chi}_L \gamma^\mu \sigma_- \chi_L = \frac{g_W}{\sqrt{2}}(\o{\nu}_L,\o{\me}_L) \gamma^\mu \twotwomatrix{0}{0}{1}{0}\tvector{\nu}{e}_L &#10;= \frac{g_W}{\sqrt{2}}\o{\me}_L\gamma^\mu \nu_L = \frac{g_W}{\sqrt{2}}\o{\me}\gamma^\mu\half(1-\gamma^5)\nu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7"/>
  <p:tag name="PICTUREFILESIZE" val="2093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82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,\, 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913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82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82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3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Y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epsilon^\mu_- = \frac{1}{\sqrt{2}}(0,1,-i,0); \ \ \ \ \epsilon_L = \frac{1}{m}(p_z,0,0,E) \ \ \ \ \epsilon_+^\mu = -\frac{1}{\sqrt{2}}(0,1,i,0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6"/>
  <p:tag name="PICTUREFILESIZE" val="1213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epsilon_\mu(p_1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7"/>
  <p:tag name="PICTUREFILESIZE" val="157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lf g^\prime Y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"/>
  <p:tag name="PICTUREFILESIZE" val="127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_L: \  Y = 2(-1) - 2(-\half) = -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3866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_R: \  Y = 2(-1) - 2(0) = -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7"/>
  <p:tag name="PICTUREFILESIZE" val="391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L: \  Y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0"/>
  <p:tag name="PICTUREFILESIZE" val="128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R: \  Y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3"/>
  <p:tag name="PICTUREFILESIZE" val="147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Y =  2Q - 2 I_W^3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6"/>
  <p:tag name="PICTUREFILESIZE" val="265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(p_3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46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half g^\prime Y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"/>
  <p:tag name="PICTUREFILESIZE" val="129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6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\mu = B_\mu\cos\theta_W + W_\mu^3\sin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4"/>
  <p:tag name="PICTUREFILESIZE" val="5125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_\mu = -B_\mu\sin\theta_W + W_\mu^3\cos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1"/>
  <p:tag name="PICTUREFILESIZE" val="5594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\mu^{Y} = \frac{g^\prime}{2} \o{\psi}Y_e\gamma_\mu\psi = \frac{g^\prime}{2}\o{\me}_LY_{\me_L}\gamma_\mu \me_L + \frac{g^\prime}{2}\o{\me}_R Y_{\me_R}\gamma_\mu\me_R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4"/>
  <p:tag name="PICTUREFILESIZE" val="10054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\mu^{em} = e\o{\psi}Q_e\gamma_\mu\psi = e\o{\me}_LQ_\me\gamma_\mu \me_L + e\o{\me}_RQ_e\gamma_\mu\me_R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6"/>
  <p:tag name="PICTUREFILESIZE" val="903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\mu = B_\mu\cos\theta_W + W_\mu^3\sin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4"/>
  <p:tag name="PICTUREFILESIZE" val="512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 = g_W\sin\theta_W  = g^\prime\cos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3"/>
  <p:tag name="PICTUREFILESIZE" val="46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\mu^{W^3} =-\frac{g_W}{2}\o{\me}_L\gamma_\mu \me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6"/>
  <p:tag name="PICTUREFILESIZE" val="3846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\o{\me}_LQ_\me\gamma_\mu \me_L + e\o{\me}_RQ_e\gamma_\mu\me_R = \half g^\prime\cos\theta_W[ \o{\me}_L Y_{\me_L}\gamma_\mu \me_L +   \o{\me}_R Y_{\me_R}\gamma_\mu \me_R   ] - \half g_W\sin\theta_W [ \o{\me}_L\gamma_\mu e_L     ]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2"/>
  <p:tag name="PICTUREFILESIZE" val="16303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e\o{\me}_L \gamma_\mu\me_L - e\o{\me}_R \gamma_\mu\me_R = \half g^\prime\cos\theta_W[ -\o{\me}_L\gamma_\mu \me_L -2   \o{\me}_R \gamma_\mu \me_R   ] - \half g_W\sin\theta_W [ \o{\me}_L\gamma_\mu e_L     ]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9"/>
  <p:tag name="PICTUREFILESIZE" val="1415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{em}_\mu = j_\mu^Y \cos\theta_W + j_\mu^{W^3}\sin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6"/>
  <p:tag name="PICTUREFILESIZE" val="602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   j_\mu^Z= -\half g^\prime\sin\theta_W[ \o{\me}_L (2Q-2I_W^3)\gamma_\mu \me_L +   \o{\me}_R (2Q)\gamma_\mu \me_R   ] + I_W^3 g_W\cos\theta_W [ \me_L\gamma_\mu e_L     ]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1"/>
  <p:tag name="PICTUREFILESIZE" val="1544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_\mu = -B_\mu\sin\theta_W + W_\mu^3\cos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1"/>
  <p:tag name="PICTUREFILESIZE" val="559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\mu^Z = -\half g^\prime\sin\theta_W[ \o{\me}_L Y_{\me_L}\gamma_\mu \me_L +   \o{\me}_R Y_{\me_R}\gamma_\mu \me_R   ] - \half g_W\cos\theta_W [ \me_L\gamma_\mu e_L     ]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6"/>
  <p:tag name="PICTUREFILESIZE" val="1278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 = g_W\sin\theta_W  = g^\prime\cos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3"/>
  <p:tag name="PICTUREFILESIZE" val="461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^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83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   j_\mu^Z= \left[ g^\prime I_W^3\sin\theta_W-g^\prime Q\sin\theta_W+g_WI_W^3\cos\theta_W\right]\o{\me}_L\gamma_\mu \me_L  - \left[g^\prime  Q\sin\theta_W \right] \me_R\gamma_\mu e_R    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5"/>
  <p:tag name="PICTUREFILESIZE" val="1555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v(p_4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"/>
  <p:tag name="PICTUREFILESIZE" val="1258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g_Z = \frac{g_W}{\cos\theta_W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326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^3 = 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338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   j_\mu^Z= \left[ g^\prime \frac{(I_W^3 - Q\sin^2\theta_W)}{\sin\theta_W} \right]\o{\me}_L\gamma_\mu \me_L  - \left[g^\prime  \frac{Q\sin^2\theta_W}{\sin\theta_W} \right] \me_R\gamma_\mu e_R    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7"/>
  <p:tag name="PICTUREFILESIZE" val="1531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   j_\mu^Z= g_Z (I_W^3 - Q\sin^2\theta_W)[\o{\me}_L\gamma_\mu \me_L]  - g_Z Q\sin^2\theta_W  [\me_R\gamma_\mu e_R]    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3"/>
  <p:tag name="PICTUREFILESIZE" val="1161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 = g_Z\cos\theta_W\sin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3837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563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563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L . g_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"/>
  <p:tag name="PICTUREFILESIZE" val="115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_R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63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_R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63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R . g_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23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_L\gamma_\mu u_L = \o{u} \gamma_\mu \half(1-\gamma_5) 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9"/>
  <p:tag name="PICTUREFILESIZE" val="474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_R\gamma_\mu u_R = \o{u} \gamma_\mu \half(1+\gamma_5) 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0"/>
  <p:tag name="PICTUREFILESIZE" val="4888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R = - Q\sin^2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7"/>
  <p:tag name="PICTUREFILESIZE" val="2887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\mu^Z = g_Z \o{u} \gamma_\mu\left[ c_L\half(1-\gamma_5)+c_R\half(1+\gamma_5))    \right] u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1"/>
  <p:tag name="PICTUREFILESIZE" val="7919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L = I_W^3 - Q\sin^2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0"/>
  <p:tag name="PICTUREFILESIZE" val="3755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   j_\mu^Z &amp;=&amp; g_Z (I_W^3 - Q\sin^2\theta_W)[\o{\me}_L\gamma_\mu \me_L]  - g_Z Q\sin^2\theta_W  [\me_R\gamma_\mu e_R]  \\   &#10;                 &amp;=&amp; g_Z c_L   [\o{\me}_L\gamma_\mu \me_L]  + g_Z c_R  [\me_R\gamma_\mu e_R]  &#10;\end{eqnarray*}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8"/>
  <p:tag name="PICTUREFILESIZE" val="1805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j_\mu^Z = \frac{g_Z}{2} \o{u} \gamma_\mu\left[c_V - c_A\gamma_5  \right] u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1"/>
  <p:tag name="PICTUREFILESIZE" val="557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j_\mu^Z = \frac{g_Z}{2} \o{u} \gamma_\mu\left[(c_L+c_R)  + (c_R-c_L)\gamma_5)   \right] u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9"/>
  <p:tag name="PICTUREFILESIZE" val="832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n^2\theta_{W} \approx 0.2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9"/>
  <p:tag name="PICTUREFILESIZE" val="2889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-i{g_Z}  \half \gamma_\mu\left[c_V - c_A\gamma_5  \right]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0"/>
  <p:tag name="PICTUREFILESIZE" val="3737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V = c_L+c_R = I_W^3-2Q\sin^2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7"/>
  <p:tag name="PICTUREFILESIZE" val="558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A = c_L-c_R = I_W^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3"/>
  <p:tag name="PICTUREFILESIZE" val="257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,\nu_\mu,\nu_\ta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"/>
  <p:tag name="PICTUREFILESIZE" val="166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36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36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,\mu^-,\ta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3"/>
  <p:tag name="PICTUREFILESIZE" val="1285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264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0.27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99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0.2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"/>
  <p:tag name="PICTUREFILESIZE" val="105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0.04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86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34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,c,t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"/>
  <p:tag name="PICTUREFILESIZE" val="102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0.3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"/>
  <p:tag name="PICTUREFILESIZE" val="98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0.1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85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0.19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946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\frac{1}{3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,s,b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283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\frac{2}{3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714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9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0.4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995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0.08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"/>
  <p:tag name="PICTUREFILESIZE" val="1009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0.3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1067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\frac{1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0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Q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66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_W^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83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0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R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7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V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57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4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5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 j^\mu= \o{u}(p_3)\gamma^\mu \half(1-\gamma^5)v(p_4)$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6"/>
  <p:tag name="PICTUREFILESIZE" val="587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&amp;&amp;p_1 = (m_W,0,0,0); \\ &#10;  &amp;&amp;p_3 = (E,E\sin\theta,0,E\cos\theta)\\ &#10;  &amp;&amp;p_4 =(E,-E\sin\theta,0,-E\cos\theta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4"/>
  <p:tag name="PICTUREFILESIZE" val="1405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E = \frac{m_W}{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185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 j^\mu= \o{u}(p_3)\gamma^\mu \half(1-\gamma^5)v(p_4) = \o{u}_\downarrow(p_3)\gamma^\mu v_\uparrow(p_4)$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1"/>
  <p:tag name="PICTUREFILESIZE" val="937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lf{(1-\gamma^5)}v(p_4) = v_\uparrow(p_4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8"/>
  <p:tag name="PICTUREFILESIZE" val="428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(p_3)\gamma^\mu v_\uparrow(p_4) =\o{u}_\downarrow(p_3)\gamma^\mu v_\uparrow(p_4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5"/>
  <p:tag name="PICTUREFILESIZE" val="747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 j^\mu= \o{u}_\downarrow(p_3)\gamma^\mu v_\uparrow(p_4)$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6"/>
  <p:tag name="PICTUREFILESIZE" val="439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e^-\rightarrow\mu^+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2"/>
  <p:tag name="PICTUREFILESIZE" val="170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_L^-\mu_R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113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{\uparrow\downarrow}^\mu = 2E(0,-\cos\theta,-i,\sin\theta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0"/>
  <p:tag name="PICTUREFILESIZE" val="534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 j^\mu= \o{u}(p_3)\gamma^\mu \half(1-\gamma^5)v(p_4) = \o{u}_\downarrow(p_3)\gamma^\mu v_\uparrow(p_4)=2E(0,-\cos\theta,-i,\sin\theta)$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9"/>
  <p:tag name="PICTUREFILESIZE" val="1339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epsilon^\mu_- = \frac{1}{\sqrt{2}}(0,1,-i,0); \ \ \ \ \epsilon_L = \frac{1}{m}(p_z,0,0,E) \ \ \ \ \epsilon_+^\mu = -\frac{1}{\sqrt{2}}(0,1,i,0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6"/>
  <p:tag name="PICTUREFILESIZE" val="1213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_z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"/>
  <p:tag name="PICTUREFILESIZE" val="104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_z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"/>
  <p:tag name="PICTUREFILESIZE" val="104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_z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98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_z = -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94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_z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98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_\downarrow(p_3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"/>
  <p:tag name="PICTUREFILESIZE" val="161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v}_\uparrow(p_4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7"/>
  <p:tag name="PICTUREFILESIZE" val="141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|M_-|^2 = g_W^2m_W^2  \frac{1}{4}(1+\cos\theta)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6"/>
  <p:tag name="PICTUREFILESIZE" val="559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|M_+|^2 = g_W^2m_W^2  \frac{1}{4}(1-\cos\theta)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6"/>
  <p:tag name="PICTUREFILESIZE" val="556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|M_L|^2 = g_W^2m_W^2  \frac{1}{2}\sin^2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1"/>
  <p:tag name="PICTUREFILESIZE" val="478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epsilon^\mu_- = \frac{1}{\sqrt{2}}(0,1,-i,0); \ \ \ \ \epsilon_L = (0,0,0,1) \ \ \ \ \epsilon_+^\mu = -\frac{1}{\sqrt{2}}(0,1,i,0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1"/>
  <p:tag name="PICTUREFILESIZE" val="1078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fi} = \frac{g_W}{\sqrt{2}}  \epsilon_\mu(p_1)j^\mu  \ \ \ \ \ \ \ \ \ \ \ \ \ \ \ \ \ \ j^\mu= 2\frac{m_W}{2}(0,-\cos\theta,-i,\sin\theta)$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2"/>
  <p:tag name="PICTUREFILESIZE" val="1212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- = \frac{g_W}{\sqrt{2}}\frac{1}{\sqrt{2}}(0,1,-i,0).m_W(0,-\cos\theta,-i,\sin\theta) = \half g_Wm_W(1+\cos\theta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5"/>
  <p:tag name="PICTUREFILESIZE" val="1381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L = \frac{g_W}{\sqrt{2}}(0,0,0,1).m_W(0,-\cos\theta,-i,\sin\theta) = -\frac{1}{\sqrt{2}}g_Wm_W\sin\theta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6"/>
  <p:tag name="PICTUREFILESIZE" val="1238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+ = -\frac{g_W}{\sqrt{2}}\frac{1}{\sqrt{2}}(0,1,i,0).m_W(0,-\cos\theta,-i,\sin\theta) = \half g_Wm_W(1-\cos\theta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5"/>
  <p:tag name="PICTUREFILESIZE" val="1376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epsilon_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46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epsilon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"/>
  <p:tag name="PICTUREFILESIZE" val="58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epsilon_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47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Gamma}{\Omega} = \frac{|p^*|}{32\pi^2m^2_W}|M|^2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2"/>
  <p:tag name="PICTUREFILESIZE" val="569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^* = \frac{m_W}{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165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frac{1}{2}\sin^2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"/>
  <p:tag name="PICTUREFILESIZE" val="161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_z = -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94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frac{1}{4}(1-\cos\theta)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4"/>
  <p:tag name="PICTUREFILESIZE" val="238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frac{1}{4}(1+\cos\theta)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4"/>
  <p:tag name="PICTUREFILESIZE" val="24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^\mu = \epsilon^\mu e^{-ip.x} = \epsilon^\mu e^{i(\vec{p}.\vec{x}-Et)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5"/>
  <p:tag name="PICTUREFILESIZE" val="477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Gamma_-}{\Omega} = \frac{g_W^2m_w}{64\pi^2}\frac{1}{4}(1+\cos\theta)^2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4"/>
  <p:tag name="PICTUREFILESIZE" val="743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Gamma_+}{\Omega} = \frac{g_W^2m_w}{64\pi^2}\frac{1}{4}(1-\cos\theta)^2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4"/>
  <p:tag name="PICTUREFILESIZE" val="743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int \mbox{$\frac{1}{4}$}(1\pm\cos\theta)^2\d{\phi}\d{\cos\theta} = \int \half \sin^2\theta \d{\phi}\d{\cos\theta} = \frac{4\pi}{3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8"/>
  <p:tag name="PICTUREFILESIZE" val="1129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Gamma_L}{\Omega} = \frac{g_W^2m_w}{64\pi^2}\frac{1}{2}\sin^2\theta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8"/>
  <p:tag name="PICTUREFILESIZE" val="674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 \left\langle |M_{fi}|^2  \right\rangle &amp;=&amp; \third(|M_-|^2 + |M_L|^2 + |M_+|^2)\\&#10;                                                     &amp;=&amp; \third g_W^2m_W^2\left[ \quarter(1+\cos\theta)^2 + \half\sin^2\theta + \quarter(1-\cos\theta)^2    \right] \\&#10;  &amp;=&amp; \third g^2_Wm^2_W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1"/>
  <p:tag name="PICTUREFILESIZE" val="2155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_- = \Gamma_L = \Gamma_+ = \frac{g_W^2m_W}{48\pi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0"/>
  <p:tag name="PICTUREFILESIZE" val="437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22589</TotalTime>
  <Words>2195</Words>
  <Application>Microsoft Macintosh PowerPoint</Application>
  <PresentationFormat>On-screen Show (4:3)</PresentationFormat>
  <Paragraphs>333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Module</vt:lpstr>
      <vt:lpstr>Equation</vt:lpstr>
      <vt:lpstr> Lecture #10</vt:lpstr>
      <vt:lpstr>Formulation of a Unified Electroweak Theory</vt:lpstr>
      <vt:lpstr>First observation of Neutral Current processes in the heavy liquid bubble chamber Gargamelle at the CERN PS (1973)</vt:lpstr>
      <vt:lpstr>Gargamelle</vt:lpstr>
      <vt:lpstr>Searching for Z and W bosons</vt:lpstr>
      <vt:lpstr>UA1 and UA2 experiments (1981 – 1990)</vt:lpstr>
      <vt:lpstr>PowerPoint Presentation</vt:lpstr>
      <vt:lpstr>PowerPoint Presentation</vt:lpstr>
      <vt:lpstr>e+e–  colliders at higher energies</vt:lpstr>
      <vt:lpstr>Boson polarization states</vt:lpstr>
      <vt:lpstr>W boson decay</vt:lpstr>
      <vt:lpstr>W-Decay: the lepton current</vt:lpstr>
      <vt:lpstr>W-Decay: the lepton current</vt:lpstr>
      <vt:lpstr>W-Decay: the lepton current</vt:lpstr>
      <vt:lpstr>W-Decay: the lepton current</vt:lpstr>
      <vt:lpstr>W-Decay: the lepton current</vt:lpstr>
      <vt:lpstr>PowerPoint Presentation</vt:lpstr>
      <vt:lpstr>From W and Z</vt:lpstr>
      <vt:lpstr>SU(2)L: The Weak Interaction</vt:lpstr>
      <vt:lpstr>   </vt:lpstr>
      <vt:lpstr>PowerPoint Presentation</vt:lpstr>
      <vt:lpstr>Electroweak Unification</vt:lpstr>
      <vt:lpstr>PowerPoint Presentation</vt:lpstr>
      <vt:lpstr>The Z boson</vt:lpstr>
      <vt:lpstr> </vt:lpstr>
      <vt:lpstr>PowerPoint Presentation</vt:lpstr>
      <vt:lpstr>Tuesday lectures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658</cp:revision>
  <dcterms:created xsi:type="dcterms:W3CDTF">2016-09-17T12:23:00Z</dcterms:created>
  <dcterms:modified xsi:type="dcterms:W3CDTF">2016-11-24T10:27:38Z</dcterms:modified>
</cp:coreProperties>
</file>